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7" r:id="rId2"/>
    <p:sldId id="330" r:id="rId3"/>
    <p:sldId id="331" r:id="rId4"/>
    <p:sldId id="332" r:id="rId5"/>
    <p:sldId id="298" r:id="rId6"/>
    <p:sldId id="262" r:id="rId7"/>
    <p:sldId id="263" r:id="rId8"/>
    <p:sldId id="299" r:id="rId9"/>
    <p:sldId id="302" r:id="rId10"/>
    <p:sldId id="264" r:id="rId11"/>
    <p:sldId id="266" r:id="rId12"/>
    <p:sldId id="265" r:id="rId13"/>
    <p:sldId id="276" r:id="rId14"/>
    <p:sldId id="303" r:id="rId15"/>
    <p:sldId id="29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7" r:id="rId34"/>
    <p:sldId id="294" r:id="rId35"/>
    <p:sldId id="296" r:id="rId36"/>
    <p:sldId id="318" r:id="rId37"/>
    <p:sldId id="319" r:id="rId38"/>
    <p:sldId id="321" r:id="rId39"/>
    <p:sldId id="322" r:id="rId40"/>
    <p:sldId id="323" r:id="rId41"/>
    <p:sldId id="324" r:id="rId42"/>
    <p:sldId id="288" r:id="rId43"/>
    <p:sldId id="289" r:id="rId44"/>
    <p:sldId id="320" r:id="rId45"/>
    <p:sldId id="274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85169"/>
  </p:normalViewPr>
  <p:slideViewPr>
    <p:cSldViewPr snapToGrid="0" snapToObjects="1">
      <p:cViewPr>
        <p:scale>
          <a:sx n="80" d="100"/>
          <a:sy n="80" d="100"/>
        </p:scale>
        <p:origin x="2136" y="4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eytharp/testrepo/blob/main/labs-jupyter-spacex-data_wrangling_jupyterlite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cuneytharp/testrepo/blob/main/jupyter-labs-eda-dataviz.ipynb.jupyterlite.ipynb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eytharp/testrepo/blob/main/jupyter-labs-eda-sql-edx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eytharp/testrepo/blob/main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ithub.com/cuneytharp/testrepo/blob/main/jupyter-labs-spacex-data-collection-api.ipynb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neytharp/testrepo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Cuneyt Harputluoglu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tr-TR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20.11.2023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960778" cy="4351338"/>
          </a:xfrm>
          <a:prstGeom prst="rect">
            <a:avLst/>
          </a:prstGeom>
        </p:spPr>
        <p:txBody>
          <a:bodyPr/>
          <a:lstStyle/>
          <a:p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process is as illustrated at below.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://github.com/cuneytharp/testrepo/blob/main/labs-jupyter-spacex-data_wrangling_jupyterlite.jupyterlite.ipynb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806" y="1787935"/>
            <a:ext cx="6154009" cy="3715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275347"/>
            <a:ext cx="12192000" cy="490161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 was used to present flightnumber/payload  and payloadmass/launchSite relation.Barchart was used to show orbit based success rates(1=100%).Scatterplot was used to show payloadmass and orbit relation.Lineplot was used to show yearly success rate </a:t>
            </a:r>
            <a:endParaRPr lang="tr-TR" sz="2000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endParaRPr lang="tr-TR" dirty="0"/>
          </a:p>
          <a:p>
            <a:endParaRPr lang="tr-TR" dirty="0"/>
          </a:p>
          <a:p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://github.com/cuneytharp/testrepo/blob/main/jupyter-labs-eda-dataviz.ipynb.jupyterlite.ipynb</a:t>
            </a:r>
            <a:endParaRPr lang="en-US" sz="18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AutoShape 2" descr="data:image/png;base64,iVBORw0KGgoAAAANSUhEUgAACggAAAH3CAYAAABkE0Z3AAAAOXRFWHRTb2Z0d2FyZQBNYXRwbG90bGliIHZlcnNpb24zLjUuMiwgaHR0cHM6Ly9tYXRwbG90bGliLm9yZy8qNh9FAAAACXBIWXMAAA9hAAAPYQGoP6dpAACtjElEQVR4nOzde5yWZZ0/8M+DnAScQRQGRiVNMQ6ZGhiSh0RZUaA80CYtmBnppog/haz1tWlH10OrlSmRtanroTyklrhC5tmVUEHNEMQzEs2gITOicn5+f0zMOjIgMjMMDO/36zWvx/ne131f3/vhmXHm4cN1FYrFYjEAAAAAAAAAAABAi9KquRsAAAAAAAAAAAAAGp+AIAAAAAAAAAAAALRAAoIAAAAAAAAAAADQAgkIAgAAAAAAAAAAQAskIAgAAAAAAAAAAAAtkIAgAAAAAAAAAAAAtEACggAAAAAAAAAAANACCQhuAYrFYqqrq1MsFpu7FQAAAAAAAAAAAFoIAcEtwFtvvZXS0tK89dZbzd0KAAAAAAAAAAAALYSAIAAAAAAAAAAAALRAAoIAAAAAAAAAAADQAgkIAgAAAAAAAAAAQAskIAgAAAAAAAAAAAAtkIAgAAAAAAAAAAAAtEBbZUDwoYceymc/+9mUl5enUCjkjjvuWGfMnDlz8rnPfS6lpaXp2LFjDjjggMyfP7/2+LJlyzJu3LjstNNO6dSpU0aOHJnKyso611i8eHFGjx6dkpKSdO7cOWPHjs3SpUvrjJk/f36GDx+eDh06pFu3bjnnnHOyatWqJrlvAAAAAAAAAAAA2FhbZUDw7bffzr777psrr7yy3uMvvvhiDj744PTu3TsPPPBA/vznP+e8885L+/bta8ecffbZufPOO3PLLbfkwQcfzMKFC3P88cfXuc7o0aMze/bs3HPPPZkyZUoeeuihnHrqqbXHV69eneHDh2fFihV59NFHc+211+aaa67J+eef3zQ3DgAAAAAAAAAAABupUCwWi83dREMUCoXcfvvtOfbYY2tro0aNSps2bXLdddfVe05VVVW6du2aG2+8MZ///OeTJHPnzk2fPn0yffr0HHjggZkzZ0769u2bxx9/PAMGDEiSTJ06NcOGDcuCBQtSXl6eu+++OyNGjMjChQtTVlaWJJk8eXK++c1v5vXXX0/btm3rnX/58uVZvnx57efV1dXZbbfdUlVVlZKSksZ4WgAAAAAAAAAAANjGbZUrCG7ImjVrctddd2XvvffO0KFD061btwwcOLDONsQzZ87MypUrM2TIkNpa796907Nnz0yfPj1JMn369HTu3Lk2HJgkQ4YMSatWrTJjxozaMfvss09tODBJhg4dmurq6syePXu9PV544YUpLS2t/dhtt90a6/YBAAAAAAAAAAAgSQsMCC5atChLly7NRRddlKOOOip/+MMfctxxx+X444/Pgw8+mCSpqKhI27Zt07lz5zrnlpWVpaKionZMt27d6hxv3bp1unTpUmfMe8OBa6+x9tj6nHvuuamqqqr9eO211xp0zwAAAAAAAAAAAPB+rZu7gca2Zs2aJMkxxxyTs88+O0my33775dFHH83kyZPzmc98pjnbS5K0a9cu7dq1a+42AAAAAAAAAAAAaMFa3AqCO++8c1q3bp2+ffvWqffp0yfz589PknTv3j0rVqzIkiVL6oyprKxM9+7da8csWrSozvFVq1Zl8eLFdcZUVlauc421xwAAAAAAAAAAAKC5tLiAYNu2bXPAAQfkueeeq1OfN29ePvKRjyRJ+vfvnzZt2uTee++tPf7cc89l/vz5GTRoUJJk0KBBWbJkSWbOnFk75r777suaNWsycODA2jHPPPNMnSDhPffck5KSknUCigAAAAAAAAAAALA5bZVbDC9dujQvvPBC7ecvv/xynnrqqXTp0iU9e/bMOeeckxNOOCGHHnpoBg8enKlTp+bOO+/MAw88kCQpLS3N2LFjM2HChHTp0iUlJSUZP358Bg0alAMPPDBJzYqDRx11VE455ZRMnjw5K1euzBlnnJFRo0alvLw8SXLkkUemb9++OfHEE3PJJZekoqIi3/rWtzJu3DhbCAMAAAAAAAAAANCsCsVisdjcTXxYDzzwQAYPHrxO/aSTTso111yTJPnVr36VCy+8MAsWLMjHPvaxfPe7380xxxxTO3bZsmWZOHFifv3rX2f58uUZOnRoJk2aVGdr4MWLF+eMM87InXfemVatWmXkyJG5/PLL06lTp9oxr776ak477bQ88MAD6dixY0466aRcdNFFad1647OX1dXVKS0tTVVVVUpKSjbhGQEAAAAAAAAAAIC6tsqAYEsjIAgAAAAAAABs0JwpycOXJq/PTbr2Tg6ZmPQZ0dxd0Vy8Hhpk2uyKTLr/hcyrXJq9yzrl9MF7ZWi/7h98IgBshQQEtwACggAAAAAAAMB6zZmS3DT6fcVCcsL1QmHbIq+HBpk2uyL/et3MOrVCIZk8pr+QIAAtUqvmbgAAAAAAAACADXj40nqKxeSRyzZ7K2wBvB4aZNL9L6xTKxaTSQ+82AzdAEDTExAEAAAAAAAA2JK9Prf++qL11GnZvB4aZF7l0nrrz1e+tZk7AYDNQ0AQAAAAAAAAYEvWtXf99W7rqdOyeT00yN5lneqt9yrbYTN3AgCbh4AgAAAAAAAAwJbskIlJCu8rFv5R5wPNmZJcNTi5oEfN45wpzd1Rw2zm18O02RU55opH0ue8qTnmikcybXZFk8yzuZw+eK8U3vf0FQrJuMP2bPzJWtprL9m899QSn7/NpSU+dy3xtdcS74ktUqFYLBabu4ltXXV1dUpLS1NVVZWSkpLmbgcAAAAAAADY0syZkjxyWc02st1614TBeg9v7q62fHOmJDeNfl+xkJxwfdJnRLO01Cg20+th2uyK/Ot1M+vUCoVk8pj+Gdqve6PPt7lMm12RSQ+8mOcr30qvsh0y7rA9c2Rj309LfO1tzntqic/f5tISn7uW+NpriffEFktAcAsgIAgAAAAAAADQBK4anCyctW59l/7JKfdt/n62Msdc8UieXlC1Tn3f3Trnd+MOaoaOtiIt8bW3Oe+pJT5/m0tLfO5a4muvJd4TWyxbDAMAAAAAAADQMr0+t/76ovXUqWNe5dJ6689XvrWZO9kKtcTX3ua8p5b4/G0uLfG5a4mvvZZ4T2yxBAQBAAAAAAAAaJm69q6/3m09derYu6xTvfVeZTts5k62Qi3xtbc576klPn+bS0t87lria68l3hNbLAFBAAAAAAAAAFqmQyYmKbyvWPhHnQ9y+uC9Unjf01coJOMO27N5GtqatMTX3ua8p5b4/G0uLfG5a4mvvZZ4T2yxCsVisdjcTWzrqqurU1pamqqqqpSUlDR3OwAAAAAAAAAtx5wpySOX1Wyl2K13TSCi9/Dm7mqrMW12RSY98GKer3wrvcp2yLjD9syR/bo3d1tbh5b42tuc99QSn7/NpSU+dy3xtdcS74ktkoDgFkBAEAAAAAAAAAAAgMZmi2EAAAAAAAAAAABogQQEAQAAAAAAAAAAoAUSEAQAAAAAAAAAAIAWSEAQAAAAAAAAAAAAWiABQQAAAAAAAAAAAGiBBAQBAAAAAAAAAACgBRIQBAAAAAAAAAAAgBZIQBAAAAAAAAAAAABaIAFBAAAAAAAAAAAAaIEEBAEAAAAAAAAAAKAFEhAEAAAAAAAAAACAFkhAEAAAAAAAAAAAAFogAUEAAAAAAAAAAABogQQEAQAAAAAAAAAAoAUSEAQAAAAAAAAAAIAWSEAQAAAAAAAAAAAAWiABQQAAAAAAAAAAAGiBBAQBAAAAAAAAAACgBRIQBAAAAAAAAAAAgBZIQBAAAAAAAAAAAABaIAFBAAAAAAAAAAAAaIEEBAEAAAAAAAAAAKAFEhAEAAAAAAAAAACAFkhAEAAAAAAAAAAAAFogAUEAAAAAAAAAAABogQQEAQAAAAAAAAAAoAUSEAQAAAAAAAAAAIAWSEAQAAAAAAAAAAAAWqCtMiD40EMP5bOf/WzKy8tTKBRyxx13rHfs1772tRQKhfz4xz+uU1+2bFnGjRuXnXbaKZ06dcrIkSNTWVlZZ8zixYszevTolJSUpHPnzhk7dmyWLl1aZ8z8+fMzfPjwdOjQId26dcs555yTVatWNdatAgAAAAAAAAAAwCbZKgOCb7/9dvbdd99ceeWVGxx3++23509/+lPKy8vXOXb22WfnzjvvzC233JIHH3wwCxcuzPHHH19nzOjRozN79uzcc889mTJlSh566KGceuqptcdXr16d4cOHZ8WKFXn00Udz7bXX5pprrsn555/fODcKAAAAAAAAAAAAm6hQLBaLzd1EQxQKhdx+++059thj69T/+te/ZuDAgZk2bVqGDx+es846K2eddVaSpKqqKl27ds2NN96Yz3/+80mSuXPnpk+fPpk+fXoOPPDAzJkzJ3379s3jjz+eAQMGJEmmTp2aYcOGZcGCBSkvL8/dd9+dESNGZOHChSkrK0uSTJ48Od/85jfz+uuvp23btvX2vHz58ixfvrz28+rq6uy2226pqqpKSUlJIz9DAAAAAAAAAAAAbIu2yhUEP8iaNWty4okn5pxzzkm/fv3WOT5z5sysXLkyQ4YMqa317t07PXv2zPTp05Mk06dPT+fOnWvDgUkyZMiQtGrVKjNmzKgds88++9SGA5Nk6NChqa6uzuzZs9fb34UXXpjS0tLaj912263B9wwAAAAAAAAAAADv1SIDghdffHFat26dM888s97jFRUVadu2bTp37lynXlZWloqKitox3bp1q3O8devW6dKlS50x7w0Hrr3G2mPrc+6556aqqqr247XXXvtQ9wcAAAAAAAAAAAAfpHVzN9DYZs6cmZ/85CeZNWtWCoVCc7dTr3bt2qVdu3bN3QYAAAAAAAAAAAAtWItbQfDhhx/OokWL0rNnz7Ru3TqtW7fOq6++mokTJ2b33XdPknTv3j0rVqzIkiVL6pxbWVmZ7t27145ZtGhRneOrVq3K4sWL64yprKxc5xprjwEAAAAAAAAAAEBzaXEBwRNPPDF//vOf89RTT9V+lJeX55xzzsm0adOSJP3790+bNm1y77331p733HPPZf78+Rk0aFCSZNCgQVmyZElmzpxZO+a+++7LmjVrMnDgwNoxzzzzTJ0g4T333JOSkpL07dt3c9wuAAAAAAAAAAAA1Gur3GJ46dKleeGFF2o/f/nll/PUU0+lS5cu6dmzZ3baaac649u0aZPu3bvnYx/7WJKktLQ0Y8eOzYQJE9KlS5eUlJRk/PjxGTRoUA488MAkSZ8+fXLUUUfllFNOyeTJk7Ny5cqcccYZGTVqVMrLy5MkRx55ZPr27ZsTTzwxl1xySSoqKvKtb30r48aNs4UwAAAAAAAAAAAAzWqrDAg+8cQTGTx4cO3nEyZMSJKcdNJJueaaazbqGj/60Y/SqlWrjBw5MsuXL8/QoUMzadKkOmNuuOGGnHHGGTniiCNqx15++eW1x7fbbrtMmTIlp512WgYNGpSOHTvmpJNOyve+972G3yQAAAAAAAAAAAA0QKFYLBabu4ltXXV1dUpLS1NVVZWSkpLmbgcAAAAAAIBtyZwpycOXJq/PTbr2Tg6ZmPQZ0dxdAQAAjaBVczcAAAAAAAAANJM5U5KbRicLZyUr36l5vGlMTR0AANjqCQgCAAAAAADAturhS+spFpNHLtvsrQAAAI1PQBAAAAAAAAC2Va/Prb++aD11AABgqyIgCAAAAAAAANuqrr3rr3dbTx0AANiqCAgCAAAAAADAtuqQiUkK7ysW/lEHAAC2dgKCAAAAAAAAsK3qMyI54fpkl/5Jm441j6NuSHoPb+7OAACARlAoFovF5m5iW1ddXZ3S0tJUVVWlpKSkudsBAAAAAAAAAACgBbCCIAAAAAAAAAAAALRAAoIAAAAAAAAAAADQAgkIAgAAAAAAAAAAQAskIAgAAAAAAAAAAAAtkIAgAAAAAAAAAAAAtEACggAAAAAAAAAAANACCQgCAAAAAAAAAABACyQgCAAAAAAAAAAAAC2QgCAAAAAAAAAAAAC0QAKCAAAAAAAAAAAA0AIJCAIAAAAAAAAAAEALJCAIAAAAAAAAAAAALVDrxrjIihUr8vTTT+ell15KRUVF3n777bRp0yadO3dOz549069fv+y6666NMRUAAAAAAAAAAACwETY5IPjyyy/n17/+de6+++489thjWbVq1QbH9+jRI//0T/+U4447LsOGDUvr1o2STQQAAAAAAAAAAADqUSgWi8UPc8Idd9yRyy+/PA8++GCS5MOcXigUkiRdunTJV7/61YwbN87Kgkmqq6tTWlqaqqqqlJSUNHc7AAAAAAAAAAAAtAAbHRC84447cv7552f27Nm1ocD27dtnv/32y6c+9an0798/3bp1S5cuXbLjjjvm3XffzeLFi/Pmm29m3rx5efzxx/PYY4/ltddeq5m4UEjbtm0zduzYnH/++enWrVvT3eUWTkAQAAAAAAAAAACAxrZRAcHDDz88Dz74YIrFYtq3b59hw4Zl9OjRGT58eNq2bfuhJnzhhRdyww035Ne//nXmzZuXQqGQkpKSXHfddRkxYsQm38jWTEAQAAAAAAAAAACAxtZqYwY98MAD6dKlSy644IJUVFTk1ltvzXHHHfehw4FJstdee+Xb3/525s6dm4ceeihDhgxJVVVVZs2a9aGvBQAAAAAAAAAAANRvo1YQ/M///M+cdtpp6dixY5M08dhjj+Xvf/97jj766Ca5/pbOCoIAAAAAAAAAAAA0to0KCNK0BAQBAAAAAAAAAABobBu1xTAAAAAAAAAAAACwdREQBAAAAAAAAAAAgBZIQBAAAAAAAAAAAABaoNYNOfkrX/nKhz6nUCikffv2KS0tTa9evXLggQemT58+DWkDAAAAAAAAAAAAeJ9CsVgsburJrVq1SqFQaHATAwYMyGWXXZaDDjqowdfaGlVXV6e0tDRVVVUpKSlp7nYAAAAAAAAAAABoARq0xXDPnj3Ts2fP7LzzzikWi7Ufbdq0SVlZWcrKytK2bdvaepLsvPPO2XXXXVNSUlJbf/zxx/OZz3wmN9xwQ6PcFAAAAAAAAAAAAGzrGhQQfOWVV3L77bdnhx12SNu2bXP22WfnySefzDvvvJOFCxdm4cKFefvtt/Pkk0/mrLPOSps2bdKpU6fcfvvtefPNN/Paa6/l4osvzg477JA1a9bkq1/9al577bXGujcAAAAAAABoXHOmJFcNTi7oUfM4Z0pzdwQAALBeDdpiuLKyMvvvv3+qq6tzzz33ZNCgQRscP3369AwZMiQ77LBDnnzyyfTo0SNJ8uSTT+bggw/OsmXL8vWvfz0XX3zxpra0VbLFMAAAAAAAwFZgzpTkptHvKxaSE65P+oxolpYAAAA2pEErCF566aWpqKjIhAkTPjAcmCSDBg3KhAkTsmjRovzwhz+sre+///75yle+kmKxmHvuuachLQEAAAAAAEDTePjSeorF5JHLNnsrAAAAG6NBAcHf/e53KRQKGTp06Eafc9RRRyVJ7rrrrjr1o48+OknNtsUAAAAAAACwxXl9bv31ReupAwAANLMGBQQXLFiQJGnXrt1Gn7N27Npz1yovL0+SvPPOOw1pCQAAAAAAAJpG197117utpw4AANDMGhQQ7NixY5Jk5syZG33OE088kSTp0KFDnfry5cuTJF26dGlISwAAAAAAANA0DpmYpPC+YuEfdQAAgC1PgwKC/fv3T7FYzIUXXpg333zzA8f//e9/z0UXXZRCoZABAwbUOfbcc88lSbp27fqB13nooYfy2c9+NuXl5SkUCrnjjjtqj61cuTLf/OY3s88++6Rjx44pLy/Pl770pSxcuLDONZYtW5Zx48Zlp512SqdOnTJy5MhUVlbWGbN48eKMHj06JSUl6dy5c8aOHZulS5fWGTN//vwMHz48HTp0SLdu3XLOOedk1apVH3gPAAAAAAAAbGX6jEhOuD7ZpX/SpmPN46gbkt7Dm7szAACAejUoIHj66acnSV577bUceOCBmTp16nrH3n333fn0pz+d+fPnJ0nGjRtX5/jUqVNTKBRywAEHfOC8b7/9dvbdd99ceeWV6xx75513MmvWrJx33nmZNWtWbrvttjz33HP53Oc+V2fc2WefnTvvvDO33HJLHnzwwSxcuDDHH398nTGjR4/O7Nmzc88992TKlCl56KGHcuqpp9YeX716dYYPH54VK1bk0UcfzbXXXptrrrkm559//gfeAwAAAAAAAFuhPiOSU+5L/n1hzaNwIAAAsAUrFIvFYkMuMG7cuPzsZz9LoVCznPrOO++c/fbbr3YlwNdffz1PPfVU3njjjSRJsVjM1772tUyaNKn2GhUVFfnoRz+aZcuW5eabb87nP//5jb+BQiG33357jj322PWOefzxx/OpT30qr776anr27Jmqqqp07do1N954Y+1cc+fOTZ8+fTJ9+vQceOCBmTNnTvr27ZvHH3+8drXDqVOnZtiwYVmwYEHKy8tz9913Z8SIEVm4cGHKysqSJJMnT843v/nNvP7662nbtu1G3UN1dXVKS0tTVVWVkpKSjb53AAAAAAAAAAAAWJ/WDb3AlVdemY985CP5zne+k2XLluX111/PH//4xzpj1mYQ27Vrl29/+9v5t3/7tzrHS0pKMmfOnCTJLrvs0tCW1lFVVZVCoZDOnTsnSWbOnJmVK1dmyJAhtWN69+6dnj171gYEp0+fns6dO9fZCnnIkCFp1apVZsyYkeOOOy7Tp0/PPvvsUxsOTJKhQ4fmtNNOy+zZs7P//vvX28/y5cuzfPny2s+rq6sb+Y4BAAAAAAAAAADY1jU4IJgk3/jGN3LSSSfl2muvzR//+Mf85S9/yZtvvpkk2XHHHdOvX78cccQROemkk9KjR491zu/QoUM+8pGPNEYr61i2bFm++c1v5otf/GLt6nwVFRVp27ZtbWBwrbKyslRUVNSO6datW53jrVu3TpcuXeqMeW84cO011h5bnwsvvDDf/e53G3RfAAAAAAAAAAAAsCGNEhBMaoJx3/jGN/KNb3yjsS7ZYCtXrswXvvCFFIvF/OxnP2vudmqde+65mTBhQu3n1dXV2W233ZqxIwAAAAAAAAAAAFqaVs018cKFC5v0+mvDga+++mruueee2tUDk6R79+5ZsWJFlixZUuecysrKdO/evXbMokWL6hxftWpVFi9eXGdMZWXlOtdYe2x92rVrl5KSkjofAAAAAAAAAAAA0JgaFBA888wzN+m8BQsW5LDDDmvI1Bu0Nhz4/PPP549//GN22mmnOsf79++fNm3a5N57762tPffcc5k/f34GDRqUJBk0aFCWLFmSmTNn1o657777smbNmgwcOLB2zDPPPFMnSLg2jNi3b98muz8AAAAAAAAAAAD4IA3aYviKK65Ily5d8p3vfGejz3nttddy2GGH5ZVXXtnkeZcuXZoXXnih9vOXX345Tz31VLp06ZIePXrk85//fGbNmpUpU6Zk9erVqaioSJJ06dIlbdu2TWlpacaOHZsJEyakS5cuKSkpyfjx4zNo0KAceOCBSZI+ffrkqKOOyimnnJLJkydn5cqVOeOMMzJq1KiUl5cnSY488sj07ds3J554Yi655JJUVFTkW9/6VsaNG5d27dpt8v0BAAAAAAAAAABAQxWKxWJxU09u1apVCoVCfvzjH2f8+PEfOP7ll1/OEUcckVdeeSVt27bNsmXLNmneBx54IIMHD16nftJJJ+U73/lO9thjj3rPu//++2tXLly2bFkmTpyYX//611m+fHmGDh2aSZMm1dkaePHixTnjjDNy5513plWrVhk5cmQuv/zydOrUqXbMq6++mtNOOy0PPPBAOnbsmJNOOikXXXRRWrfe+OxldXV1SktLU1VVZbthAAAAAAAAAAAAGkWDAoKnnXZafv7zn6dVq1a5+uqrc+KJJ6537EsvvZTDDz888+fPT9u2bXPTTTflmGOO2dSpWxQBQQAAAAAAAAAAABpbq4acPGnSpJxwwglZs2ZNxo4dmzvvvLPecS+88EIOO+ywzJ8/P+3atcutt94qHAgAAAAAAAAAAABNqEEBwUKhkOuuuy5Dhw7NqlWrcsIJJ+TBBx+sM2bevHk57LDDsmDBgrRv3z633XZbRowY0aCmAQAAAAAAAAAAgA1rUEAwSVq3bp3bbrstn/70p7Ns2bJ87nOfy8yZM5Mkc+bMyeDBg7Nw4cJsv/32ueOOO3L00Uc3uGkAAAAAAAAAAABgwxocEEyS7bffPnfddVc+8YlP5K233sqwYcPy29/+Nocffnj+9re/pUOHDvnd736XI488sjGmAwAAAAAAAAAAAD5AoVgsFhvrYpWVlTn44IPz4osvplAopFgspkOHDrnzzjszePDgxpqmxamurk5paWmqqqpSUlLS3O0AAAAAAAAAAADQAjTKCoJrlZWV5Y9//GPKy8tTLBbTqVOn3H333cKBAAAAAAAAAAAAsJlt1AqC3/ve9z7URZ999tncfPPNOeqoo3LggQeud9z555//oa7bUllBEAAAAAAAAAAAgMa2UQHBVq1apVAoNPrkq1evbvRrbo0EBAEAAAAAAAAAAGhsrTd24EbkCAEAAAAAAAAAAIAtxEYFBNesWdPUfQAAAAAAAAAAAACNqFVzNwAAAAAAAAAAAAA0PgFBAAAAAAAAAAAAaIEEBAEAAAAAAAAAAKAF2qiA4N/+9rem7iMVFRVNPgcAAAAAAAAAAABsKzYqILjnnnvmzDPPzF//+tdGb+Dmm2/OJz7xiVx11VWNfm0AAAAAAAAAAADYVm1UQHDVqlW58sors9dee+Wkk07KH/7wh6xZs2aTJ33ttddyySWXpE+fPvniF7+Yv/zlL2nbtu0mXw8AAAAAAAAAAACoq1AsFosfNGjevHk5++yzc/fdd6dQKCRJunXrlmOOOSYHHnhgDjjggPTt27f22Pu98cYbefzxx/PYY4/l3nvvzaOPPppisZhisZhddtkl3/3ud/PlL385rVptVF6xxamurk5paWmqqqpSUlLS3O0AAAAAAAAAAADQAmxUQHCtRx99ND/4wQ8ybdq0FIvFOoHAtm3bZqeddsqOO+6YHXfcMe+++24WL16cN998M1VVVbXj1k636667Zvz48Rk/fnzat2/fiLe09REQBAAAAAAAAAAAoLF9qIDgWvPmzcuvfvWr3HLLLXn55ZfXvWihkPou265duwwdOjSnnHJKjj766G12xcD3ExAEAAAAAAAAAACgsW1SQPC95s+fn4cffjiPPvpoFixYkNdffz2LFy9O+/bt07Vr13Tt2jX77LNPDjnkkHzqU59K27ZtG6v3FkNAEAAAAAAAAAAAgMbW4IAgDScgCAAAAAAAAAAAQGOzxy8AAAAAAAAAAAC0QAKCAAAAAAAAAAAA0AIJCAIAAAAAAAAAAEALJCAIAAAAAAAAAAAALZCAIAAAAAAAAAAAALRAAoIAAAAAAAAAAADQAgkIAgAAAAAAAAAAQAskIAgAAAAAAAAAAAAtkIAgAAAAAAAAAAAAtEACggAAAAAAAAAAANACCQgCAAAAAAAAAABAC9S6qSeorKzMlClT8sYbb2SPPfbIiBEj0qFDh6aeFgAAAAAAAAAAALZpDQoIzpkzJ9/+9rdTKBTy85//PJ07d65z/Pe//33+5V/+Je+++25tbdddd83vfve77Lfffg2ZGgAAAAAAAAAAANiABm0xfMcdd+TWW2/NwoUL1wkHLlq0KGPGjMk777yTYrFY+/Haa6/ls5/9bJYuXdqQqQEAAAAAAAAAAIANaFBA8N57702hUMiIESPWOTZp0qQsXbo0rVu3zmWXXZann346l1xySVq1apWFCxfmF7/4RUOmBgAAAAAAAAAAADagQQHB+fPnJ0n233//dY799re/TaFQyJe+9KWcddZZ2WefffL1r389Y8eOTbFYzO9///uGTA0AAAAAAAAAAABsQIMCgosWLUqSdOvWrU79jTfeyOzZs5Mk//Iv/1Ln2Oc+97kkybPPPtuQqQEAAAAAAAAAAIANaFBA8N13302SLFu2rE79kUceSZK0bds2Bx98cJ1jPXr0SJIsWbKkIVMDAAAAAAAAAAAAG9CggGCXLl2S/N9Ww2vde++9SZIBAwakbdu2dY6tWrUqSdKpU6eGTA0AAAAAAAAAAABsQIMCgvvuu2+S5MYbb6ytvfvuu7nllltSKBRy+OGHr3POq6++miQpKyvb5HkfeuihfPazn015eXkKhULuuOOOOseLxWLOP//89OjRI9tvv32GDBmS559/vs6YZcuWZdy4cdlpp53SqVOnjBw5MpWVlXXGLF68OKNHj05JSUk6d+6csWPHZunSpXXGzJ8/P8OHD0+HDh3SrVu3nHPOObUhSAAAAAAAAAAAAGguDQoIjho1KsViMXfeeWdGjRqVK664IkceeWQWLVqUQqGQL37xi+ucM2PGjCTJRz7ykU2e9+23386+++6bK6+8st7jl1xySS6//PJMnjw5M2bMSMeOHTN06NA6WyGfffbZufPOO3PLLbfkwQcfzMKFC3P88cfXuc7o0aMze/bs3HPPPZkyZUoeeuihnHrqqbXHV69eneHDh2fFihV59NFHc+211+aaa67J+eefv8n3BgAAAAAAAAAAAI2hUCwWi5t68po1a3LYYYflkUceSaFQqK0Xi8WMHTs2v/jFL9Y556Mf/WheffXVfOc738l55523qVPXKhQKuf3223PsscfWzl1eXp6JEyfm61//epKkqqoqZWVlueaaazJq1KhUVVWla9euufHGG/P5z38+STJ37tz06dMn06dPz4EHHpg5c+akb9++efzxxzNgwIAkydSpUzNs2LAsWLAg5eXlufvuuzNixIgsXLiwdkXEyZMn55vf/GZef/31dbZXXp/q6uqUlpamqqoqJSUlDX5OAAAAAAAAAAAAoEErCLZq1Sp33313JkyYkF133TWtW7fObrvtlvPOOy8/+9nP1hk/ZcqUvPLKK0mSYcOGNWTq9Xr55ZdTUVGRIUOG1NZKS0szcODATJ8+PUkyc+bMrFy5ss6Y3r17p2fPnrVjpk+fns6dO9eGA5NkyJAhadWqVe0qiNOnT88+++xTZ7vkoUOHprq6OrNnz15vj8uXL091dXWdDwAAAAAAAAAAAGhMrRt6gY4dO+Y///M/85//+Z8fOPaggw7Kyy+/nKRhWwxvSEVFRZLUCe2t/XztsYqKirRt2zadO3fe4Jhu3brVOd66det06dKlzpj65nlvH/W58MIL893vfvdD3hkAAAAAAAAAAABsvAatIPhh7bjjjvnIRz7SZOHArcW5556bqqqq2o/XXnutuVsCAAAAAAAAAACghdmsAcHNoXv37kmSysrKOvXKysraY927d8+KFSuyZMmSDY5ZtGhRneOrVq3K4sWL64ypb5739lGfdu3apaSkpM4HAAAAAAAAAAAANKYGBQRXrlyZZ599Ns8++2yWL1++zvFly5Zl4sSJ2W233bL99tunb9+++elPf9qQKT/QHnvske7du+fee++trVVXV2fGjBkZNGhQkqR///5p06ZNnTHPPfdc5s+fXztm0KBBWbJkSWbOnFk75r777suaNWsycODA2jHPPPNMnSDhPffck5KSkvTt27dJ7xMAAAAAAAAAAAA2pFAsFoubevLNN9+cL37xi+nSpUsWLFiQdu3a1Tl+9NFH5w9/+EPeO0WhUMhpp52WK664YpObXrp0aV544YUkyf7775/LLrssgwcPTpcuXdKzZ89cfPHFueiii3Lttddmjz32yHnnnZc///nPefbZZ9O+ffskyWmnnZb/+Z//yTXXXJOSkpKMHz8+SfLoo4/W6b+ysjKTJ0/OypUrc/LJJ2fAgAG58cYbkySrV6/Ofvvtl/Ly8lxyySWpqKjIiSeemK9+9av5j//4j42+n+rq6pSWlqaqqspqggAAAAAAAAAAADSKBq0gOG3atBSLxRx77LHrhAPvuuuuTJs2LUmy66675rjjjssuu+ySYrGYn/3sZ3WCeB/WE088kf333z/7779/kmTChAnZf//9c/755ydJvvGNb2T8+PE59dRTc8ABB2Tp0qWZOnVqbTgwSX70ox9lxIgRGTlyZA499NB07949t912W515brjhhvTu3TtHHHFEhg0bloMPPjhXXXVV7fHtttsuU6ZMyXbbbZdBgwZlzJgx+dKXvpTvfe97m3xvAAAAAAAAAAAA0BgatILg/vvvnz//+c+59tprM2bMmDrHRo4cmdtvvz0f+9jH8thjj2WHHXZIVVVVPv3pT2fu3Lk56aST8qtf/arBN9ASWEEQAAAAAAAAAACAxtagFQQXLVqUJNlrr73q1NesWZN77703hUIh48ePzw477JAkKS0tzRlnnJFisZjp06c3ZGoAAKCh5kxJrhqcXNCj5nHOlObuCLZevp54L6+HrYM/p63CtNkVOeaKR9LnvKk55opHMm12RXO3BI3P9yNoHL6WAAAA6tWgFQTbtWuXVatWZdasWdl3331r67NmzcqAAQNSKBTy0ksv5SMf+UjtsYcffjif+cxn0qFDhyxdurRh3bcQVhAEAGCzmzMluWn0+4qF5ITrkz4jmqUl2Gr5euK9vB62Dv6ctgrTZlfkX6+bWadWKCSTx/TP0H7dm6kraGS+H0Hj8LUEAACwXg1aQbBdu3ZJkjfeeKNO/aGHHkqS7LrrrnXCgUlqVxNcvXp1Q6YGAAAa4uFL6ykWk0cu2+ytwFbP1xPv5fWwdfDntFWYdP8L69SKxWTSAy82QzfQRHw/gsbhawkArKYLwHo1KCC4Nvw3Y8aMOvU777wzhUIhhx566DrnLF68OEnStWvXhkwNAAA0xOtz668vWk8dWD9fT7yX18PWwZ/TVmFeZf27jzxf+dZm7gSakO9H0Dh8LQGwrVu7mu7CWcnKd2oebxojJAhAkgYGBAcPHpxisZif/vSnmTNnTpLk97//fR544IEkybBhw9Y55y9/+UuSpEePHg2ZGgAAaIiuveuvd1tPHVg/X0+8l9fD1sGf01Zh77JO9dZ7le2wmTuBJuT7ETQOX0sAbOuspgvABjQoIDh+/Pi0bds2ixYtysc//vHsvPPOOe6441IsFrPLLrtk5MiR65zzhz/8IYVCIZ/4xCcaMjUAANAQh0xMUnhfsfCPOvCh+Hrivbwetg7+nLYKpw/eK4X3/TEVCsm4w/ZsnoagKfh+BI3D1xIA2zqr6QKwAQ0KCPbq1SvXXXddOnTokGKxmMWLF6dYLKZz58759a9/nbZt29YZX1FRkXvuuSdJcvjhhzdkagAAoCH6jEhOuD7ZpX/SpmPN46gbkt7Dm7sz2Pr4euK9vB62Dv6ctgpD+3XP5DH9s+9undOh7XbZd7fO+fmY/jmyX/fmbg0aj+9H0Dh8LQGwrbOaLgAbUCgWi8WGXmTRokW56667UlFRkR49euRzn/tcunTpss64P/zhD/n1r3+dJPnxj3+c0tLShk7dIlRXV6e0tDRVVVUpKSlp7nYAAAAAAAAAgK3FnCnJTWOSvDf+URCYByBJIwUEaRgBQQAAAAAAAABgk82ZkjxyWc22wt16J4dMFA4EIImA4BZBQBAAAAAAAAAAAIDG1qq5GwAAAAAAAAAAAAAaX+vGvNibb76Zp59+Om+88UbefffdfNDihF/60pcac3oAAAAAAAAAAADgHxpli+EHHngg3/72t/PII49s/MSFQlatWtXQqVsEWwwDAAAAAAAAAADQ2Bq8guDPfvazjB8/PsVi8QNXDAQAAAAAAAAAAAA2j1YNOXnOnDk588wzUywWs88+++SOO+7IXXfdlaRmhcAXX3wxjz/+eH72s5/lk5/8ZJLk4IMPzuzZs/PSSy81vHsAAAAAAAAAAACgXg3aYvj000/P5MmT07Vr17zwwgvZYYcdMnv27Oyzzz4pFApZvXp17dhisZh/+7d/yw9/+MMcfvjh+eMf/9goN9AS2GIYAAAAAAAAAACAxtagFQQffPDBFAqFnHnmmdlhhx02OLZQKOTiiy/O4Ycfnvvvvz+/+tWvGjI1AAAAAAAAAAAAsAENCgguWLAgSWq3D05qgoBrrVy5cp1zTj311BSLxVx//fUNmRoAAAAAAAAAAADYgAYFBJctW5YkKS8vr6117Nix9r/ffPPNdc7Za6+9kiTPPvtsQ6YGAAAAAAAAAAAANqBBAcEuXbokSd5+++3aWteuXWtXEZw3b94657zxxhtJkiVLljRkagAAAAAAAAAAAGADGhQQ7N27d5Lk+eefr6116NAhvXr1SpL8/ve/X+ec22+/PUlNkBAAAAAAAAAAAABoGg0KCB588MEpFot5+OGH69SPP/74FIvFXH755bn66qvz9ttvZ9GiRbnkkkvyy1/+MoVCIYcffniDGgcAAAAAAAAAAADWr1AsFoubevKMGTMyaNCgdOnSJQsWLEj79u2TJH//+9/zsY99LG+++eY65xSLxWy//fZ54okn0qdPn03vvAWprq5OaWlpqqqqUlJS0tztAAAAAAAAAAAA0AI0aAXBgQMH5uqrr87FF19cJwy40047Zdq0adl9991TLBbrfHTr1i233367cCAAAAAAAAAAAAA0oQatIPhBVq5cmfvuuy+zZ8/OqlWr0qtXrwwdOjQdOnRoqim3SlYQBAAAAAAAAAAAoLE1aUCQjSMgCAAAAAAAAAAAQGNr0BbDAAAAAAAAAAAAwJZJQBAAAAAAAAAAAABaoNYbO3D+/PmNPnnPnj0b/ZoAAAAAAAAAAADAhwgI7r777ikUCo02caFQyKpVqxrtegAAAAAAAAAAAMD/2eiAYJIUi8Wm6gMAAAAAAAAAAABoRB8qIFgoFNK+ffscc8wx+djHPtZUPQEAAAAAAAAAAAANVChu5LKA2223XYrFYu02wwcccEBOPPHEjBo1KjvttFOTNtnSVVdXp7S0NFVVVSkpKWnudgAAAAAAAAAAAGgBWm3swFdffTX/8R//kT59+qRYLOaxxx7LmWeemfLy8hx77LG57bbbsmLFiqbsFQAAAAAAAAAAANhIG72C4Hs9+eST+e///u/85je/SWVlZc2FCoWUlpbmC1/4Qk488cQcdNBBjd5sS2UFQQAAAAAAAAAAABrbJgUE11q9enX+8Ic/5L//+7/z+9//Pu+++27tFsS77757TjzxxIwZMyZ77bVXozXcEgkIAgAAAAAAAAAA0NgaFBB8r6VLl+bWW2/Nf//3f+fBBx9MsVisDQsOHDgwX/7yl3Pqqac2xlQtjoAgAAAAAAAAAAAAja3RAoLvtWDBglx//fW57rrrMmfOnCRJ+/bt88477zT2VC2CgCAAAAAAAAAAAACNrXVTXHTXXXfN4YcfngULFuTll1/OsmXLmmIaAAAAAAAAAAAAYD0aNSD4yiuv5Prrr8/111+f559/PklSLBbTrl27HHvssY05FQAAAAAAAAAAALABrRp6gSVLluSqq67KIYcckj333DPf/va3M2/evBSLxXz605/Oz3/+81RUVOTGG29sjH43yurVq3Peeedljz32yPbbb58999wz3//+9/Pe3ZSLxWLOP//89OjRI9tvv32GDBlSG2pca9myZRk3blx22mmndOrUKSNHjkxlZWWdMYsXL87o0aNTUlKSzp07Z+zYsVm6dOlmuU8AAAAAAAAAAABYn01aQXDVqlW56667ct111+Wuu+7KihUrasN3e+21V0488cSMGTMme+yxR6M2u7Euvvji/OxnP8u1116bfv365YknnsjJJ5+c0tLSnHnmmUmSSy65JJdffnmuvfba7LHHHjnvvPMydOjQPPvss2nfvn2S5Oyzz85dd92VW265JaWlpTnjjDNy/PHH53//939r5xo9enT+9re/5Z577snKlStz8skn59RTT92sgUgAAAAAAAAAAAB4v0LxvcvqfYA//elPue6663LzzTdn8eLFtaHALl265IQTTsiJJ56YAw88sMma3VgjRoxIWVlZ/uu//qu2NnLkyGy//fa5/vrrUywWU15enokTJ+brX/96kqSqqiplZWW55pprMmrUqFRVVaVr16658cYb8/nPfz5JMnfu3PTp0yfTp0/PgQcemDlz5qRv3755/PHHM2DAgCTJ1KlTM2zYsCxYsCDl5eUb1W91dXVKS0tTVVWVkpKSRn42AAAAAAAAAAAA2BZt9BbDvXr1ykEHHZTJkyfn73//e9q0aZPjjjsut912W/72t7/lyiuv3CLCgUny6U9/Ovfee2/mzZuXJHn66afzyCOP5Oijj06SvPzyy6moqMiQIUNqzyktLc3AgQMzffr0JMnMmTOzcuXKOmN69+6dnj171o6ZPn16OnfuXBsOTJIhQ4akVatWmTFjxnr7W758eaqrq+t8AAAAAAAAAAAAQGPa6C2GX3zxxSTJ9ttvn8997nM54YQT0qVLlySpDcx9WIceeugmnfdB/u3f/i3V1dXp3bt3tttuu6xevToXXHBBRo8enSSpqKhIkpSVldU5r6ysrPZYRUVF2rZtm86dO29wTLdu3eocb926dbp06VI7pj4XXnhhvvvd7zboHgEAAAAAAAAAAGBDNjogmCSFQiHLli3LzTffnJtvvrlBExcKhaxatapB11ifm2++OTfccENuvPHG9OvXL0899VTOOuuslJeX56STTmqSOT+Mc889NxMmTKj9vLq6OrvttlszdgQAAAAAAAAAAEBL86ECgsVisan6aFTnnHNO/u3f/i2jRo1Kkuyzzz559dVXc+GFF+akk05K9+7dkySVlZXp0aNH7XmVlZXZb7/9kiTdu3fPihUrsmTJkjqrCFZWVtae37179yxatKjO3KtWrcrixYtrx9SnXbt2adeuXWPcKgAAAAAAAAAAAJtRoVDI7bffnmOPPba5W/lAGx0QvPrqq5uyj0b1zjvvpFWrVnVq2223XdasWZMk2WOPPdK9e/fce++9tYHA6urqzJgxI6eddlqSpH///mnTpk3uvffejBw5Mkny3HPPZf78+Rk0aFCSZNCgQVmyZElmzpyZ/v37J0nuu+++rFmzJgMHDtwctwoAAAAAAAAAAEAjqqioyAUXXJC77rorf/3rX9OtW7fst99+Oeuss3LEEUc0d3sfykYHBLeErXk31mc/+9lccMEF6dmzZ/r165cnn3wyl112Wb7yla8kqUlwnnXWWfnBD36QXr16ZY899sh5552X8vLy2lRnaWlpxo4dmwkTJqRLly4pKSnJ+PHjM2jQoBx44IFJkj59+uSoo47KKaecksmTJ2flypU544wzMmrUqJSXlzfX7QMAAAAAAAAAALAJXnnllRx00EHp3LlzfvjDH2afffbJypUrM23atIwbNy5z585t7hY/lFYfPGTr89Of/jSf//znc/rpp6dPnz75+te/nn/913/N97///dox3/jGNzJ+/PiceuqpOeCAA7J06dJMnTo17du3rx3zox/9KCNGjMjIkSNz6KGHpnv37rntttvqzHXDDTekd+/eOeKIIzJs2LAcfPDBueqqqzbbvQIAAAAAAAAAANA4Tj/99BQKhTz22GMZOXJk9t577/Tr1y8TJkzIn/70p3rP+eY3v5m99947HTp0yEc/+tGcd955WblyZe3xp59+OoMHD84OO+yQkpKS9O/fP0888USS5NVXX81nP/vZ7LjjjunYsWP69euX//mf/2m0+ykUi8Vio12NTVJdXZ3S0tJUVVWlpKSkudsBAAAAAAAAAADY5ixevDg777xzLrjggpx77rnrHVcoFHL77bfX7lb7gx/8IIcffnjKy8vzzDPP5JRTTsmECRPyjW98I0ny8Y9/PPvvv3/+/d//Pdttt12eeuqp7L333tl3330zYsSIrFixIpdeemk6duyYZ599NiUlJTn00EMb5Z42eothAAAAAAAAAAAAaKleeOGFFIvF9O7d+0Od961vfav2v3ffffd8/etfz29+85vagOD8+fNzzjnn1F63V69etePnz5+fkSNHZp999kmSfPSjH23obdTRIrcYBgAAAAAAAAAAgA9jUzfjvemmm3LQQQele/fu6dSpU771rW9l/vz5tccnTJiQr371qxkyZEguuuiivPjii7XHzjzzzPzgBz/IQQcdlG9/+9v585//3OD7eC8BQQAAAAAAAAAAALZ5vXr1SqFQyNy5czf6nOnTp2f06NEZNmxYpkyZkieffDL//u//nhUrVtSO+c53vpPZs2dn+PDhue+++9K3b9/cfvvtSZKvfvWreemll3LiiSfmmWeeyYABA/LTn/600e6pUNzU2CONprq6OqWlpamqqkpJSUlztwMAAAAAAAAAALBNOvroo/PMM8/kueeeS8eOHescW7JkSTp37pxCoZDbb789xx57bC699NJMmjSpzqqAX/3qV3PrrbdmyZIl9c7xxS9+MW+//XZ+//vfr3Ps3HPPzV133dVoKwlaQRAAAAAAAAAAAACSXHnllVm9enU+9alP5be//W2ef/75zJkzJ5dffnkGDRq0zvhevXpl/vz5+c1vfpMXX3wxl19+ee3qgEny7rvv5owzzsgDDzyQV199Nf/7v/+bxx9/PH369EmSnHXWWZk2bVpefvnlzJo1K/fff3/tscbQutGuBAAAAAAAAAAAAFuxj370o5k1a1YuuOCCTJw4MX/729/StWvX9O/fPz/72c/WGf+5z30uZ599ds4444wsX748w4cPz3nnnZfvfOc7SZLtttsuf//73/OlL30plZWV2XnnnXP88cfnu9/9bpJk9erVGTduXBYsWJCSkpIcddRR+dGPftRo92OL4S2ALYYBAAAAAAAAAABobLYYBgAAAAAAAAAAgBZIQBAAAAAAAAAAAABaIAFBAAAAAAAAAAAAaIFab8yg733ve00y+fnnn98k1wUAAAAAAAAAAIBtXaFYLBY/aFCrVq1SKBQaffLVq1c3+jW3RtXV1SktLU1VVVVKSkqaux0AAAAAAAAAAABagI1aQTBJPihHWCgUGmUMAAAAAAAAAAAA0HCtNmbQmjVr1vvx0ksv5YADDkixWMzRRx+dW265Ja+++mqWLVuWZcuW5dVXX82tt96ao48+OsViMQcccEBeeumlrFmzpqnvDQAAAAAAPrw5U5KrBicX9Kh5nDOluTsCAAAA2CQbtcXw+lRVVWXAgAF55ZVXcvXVV2fMmDEbHH/DDTfkpJNOyh577JEnnngipaWlmzp1i2KLYQAAAACALcScKclNo99XLCQnXJ/0GdEsLW115kxJHr40eX1u0rV3cshEzx0AAAA0k41aQXB9fvSjH+XFF1/MKaec8oHhwCQZPXp0TjnllLz44ou59NJLGzI1AAAAAAA0vofre++6mDxy2WZvZau0NmC5cFay8p2ax5vGWIURAAAAmkmDAoK//e1vUygU8s///M8bfc4XvvCFJMltt93WkKkBAAAAAKDxvT63/vqi9dSpS8ASAAAAtigNCgi+8sorSfKhtgpeO/bVV19tyNQAAAAAAND4uvauv95tPXXqErAEAACARnHllVdm9913T/v27TNw4MA89thjm3SdBgUE27RpkyR55plnNvqctWPXngsAAAAAAFuMQyYmKbyvWPhHnQ8kYAkAAEALM212RY654pH0OW9qjrnikUybXdHkc950002ZMGFCvv3tb2fWrFnZd999M3To0CxatOhDX6tBAcF99903xWIxF198cd55550PHP/OO+/k4osvTqFQyCc+8YmGTA0AAAAAAI2vz4jkhOuTXfonbTrWPI66Iek9vLk72zoIWAIAANCCTJtdkX+9bmaeXlCVd1euztMLqvK162c2eUjwsssuyymnnJKTTz45ffv2zeTJk9OhQ4f86le/+tDXalBA8JRTTkmSPPfccznssMPy1FNPrXfs008/ncGDB2fu3JptBE499dSGTA0AAAAAAE2jz4jklPuSf19Y8ygcuPEELAH4MOZMSa4anFzQo+ZxzpTm7ggAoI5J97+wTq1YTCY98GKTzblixYrMnDkzQ4YMqa21atUqQ4YMyfTp0z/09Vo3pJl/+Zd/yR133JFbb701M2fOTP/+/bPPPvvkgAMOSLdu3VIoFFJZWZnHH3+8zjbExx9/fP7lX/6lIVMDAADANmfa7IpMuv+FzKtcmr3LOuX0wXtlaL/uzd0WAEBdfUbUfADAhsyZktw0+v8+XzgruWlMTdDc/0cAgC3EvMql9dafr3yryeZ84403snr16pSVldWpl5WV1S7O92E0KCCYJL/+9a9TXl6eK664ImvWrMmf//znOmHAtYrFYgqFQs4444xcdtllDZ0WAAAAtilrtzFYa+02BpPH9BcSBAAAYOvz8KX1FIvJI5cJCAIAW4y9yzrl6QVV69R7le3QDN1smgZtMZwk2223XX784x/nqaeeyumnn5699947SU0gcO3HXnvtldNOOy1PPvlkLr/88rRu3eBcIgAAAGxTmmMbAwAAAGgyr69n9ZtFH35VHACApnL64L1SKNStFQrJuMP2bLI5d95552y33XaprKysU6+srEz37h9+wYBGS+p9/OMfzxVXXJGkZh/kN998M0nSuXPntGvXrrGmAQAAgG1Sc2xjAAAAAE2ma++abYXfr1vvzd8LAMB6DO3XPZPH9M+kB17M85VvpVfZDhl32J45sgl39mnbtm369++fe++9N8cee2ySZM2aNbn33ntzxhlnfOjrNclSfm3btl1nD2QAAABg07WEbQwAAACg1iETk5vGJCm+p1ioqQMAbEGG9uueoU0YCKzPhAkTctJJJ2XAgAH51Kc+lR//+Md5++23c/LJJ3/oazV4i2EAAACg6TXHNgYAAADQZPqMSE64Ptmlf9KmY83jqBuS3sObuzMAgGZ3wgkn5D//8z9z/vnnZ7/99stTTz2VqVOnbtKifYVisVj84GE0perq6pSWlqaqqiolJSXN3Q4AAABbqGmzKzbrNgYAAAAAAMDWrdECgvfff3/uuOOOPP3003njjTfy7rvvZkOXLhQKefHFFxtj6q2egCAAAAAAAABsfabNrsik+1/IvMql2busU04fvNdm334OAAA2pMEBwUWLFmXUqFF58MEHk2S9ocBCoVDnWKFQyOrVqxsydYshIAgAAAAAAABbl2mzK/Kv182sUysUkslj+gsJAgCwxWjdkJNXrlyZo48+Ok899VSKxWL222+/7LLLLrnrrrtSKBQyZsyYLF68OLNmzcrf/va3FAqFfPKTn8zHP/7xxuofAAAAAAAAYLObdP8L69SKxWTSAy8KCAIAsMVo1ZCTr7nmmjz55JNJkquvvjqzZs3KRRddVHv82muvzZ133pm//vWvue2229KjR488++yzGTFiRK6++uqGdQ4AAAAAAADQTOZVLq23/nzlW5u5EwAAWL8GBQR/+9vfJkmOOuqonHTSSRsce+yxx+bBBx9M27Zt8+UvfznPP/98Q6YGAAAAAAAAaDZ7l3Wqt96rbIfN3AkAAKxfgwKCTz/9dO1WwvUpFot1Pt9zzz3z//7f/8vbb7+dn/zkJw2ZGgAAAAAAAKDZnD54rxQKdWuFQjLusD2bpyEAAKhHgwKCixcvTpLssccetbW2bdvW/vc777yzzjlHHHFEkuSee+5pyNQAAAAAAAAAzWZov+6ZPKZ/9t2tczq03S777tY5Px/TP0f2697crQEAQK3WDTm5bdu2WbVqVZ1QYElJSe1///Wvf83ee+9d55z27dvXHgMAAAAAAADYWg3t1z1DBQIBANiCNWgFwZ49eyZJKisra2tlZWXZYYcdkiQzZsxY55y//OUvSZLC+9fbBgAAAAAAAAAAABpNgwKCn/zkJ5MkTz75ZJ36oYcemmKxmJ/85CdZvnx5bX3JkiW5+OKLUygU0rdv34ZMDQAAAAAAAAAAAGxAgwKCRxxxRIrFYu6666469a997WtJaoKDn/jEJ3LOOefk9NNPzz777JN58+YlSb70pS81ZOpt2rTZFTnmikfS57ypOeaKRzJtdkVztwQAADSVOVOSqwYnF/SoeZwzpbk7AuDDaoHfy70/BQAA9fOzMrBBLfA9AqBpPPTQQ/nsZz+b8vLyFAqF3HHHHZt8rUKxWCxu6slLlizJfvvtl2KxmPvuuy977rln7bGvfvWr+dWvflUzyT+2E1471dChQ3PXXXelVasG5RNbjOrq6pSWlqaqqiolJSUbHDttdkX+9bqZdWqFQjJ5TP8M7de9KdsEAAA2tzlTkptGv69YSE64PukzolGnmja7IpPufyHzKpdm77JOOX3wXn7HAGgMm/F7+ebi/SkAAKifn5WBDWqB7xHANmPOlOThS5PX5yZdeyeHTGzyr9u77747//u//5v+/fvn+OOPz+23355jjz12k67VoIRe586d88orr+TVV1+tEw5Mkl/+8pf5xS9+kYEDB6Zjx45p165d9tlnn/zwhz/MnXfe2eThwL/+9a8ZM2ZMdtppp2y//fbZZ5998sQTT9QeLxaLOf/889OjR49sv/32GTJkSJ5//vk611i2bFnGjRuXnXbaKZ06dcrIkSNTWVlZZ8zixYszevTolJSUpHPnzhk7dmyWLl3aZPc16f4X1qkVi8mkB15ssjkBAIBm8vCl9RSLySOXNeo0a9+8fnpBVd5duTpPL6jK166f6V+4AzSGzfS9fHPy/hQAANTPz8rABrXA9whgm7A23LtwVrLynZrHm8Y0+QqgRx99dH7wgx/kuOOOa/C1mjSlN3bs2EyfPj3V1dV555138vTTT2fixIlp3bp1U06bN998MwcddFDatGmTu+++O88++2wuvfTS7LjjjrVjLrnkklx++eWZPHlyZsyYkY4dO2bo0KFZtmxZ7Zizzz47d955Z2655ZY8+OCDWbhwYY4//vg6c40ePTqzZ8/OPffckylTpuShhx7Kqaee2mT3Nq+y/vDh85VvNdmcAABAM3l9bv31ReupbyJvXgM0oc30vXxz8v4UAADUz8/KwAa1wPcIYJvQAsK9LXKP34svvji77bZbrr766nzqU5/KHnvskSOPPLJ2lcNisZgf//jH+da3vpVjjjkmn/jEJ/Lf//3fWbhwYe1+zVVVVfmv//qvXHbZZTn88MPTv3//XH311Xn00Ufzpz/9KUkyZ86cTJ06Nb/85S8zcODAHHzwwfnpT3+a3/zmN1m4cGGT3NveZZ3qrfcq26FJ5gMAAJpR197117utp76JvHkN0IQ20/fyzcn7UwAAUD8/KwMb1ALfI4BtQgsI97bIgODvf//7DBgwIP/8z/+cbt26Zf/9988vfvGL2uMvv/xyKioqMmTIkNpaaWlpBg4cmOnTpydJZs6cmZUrV9YZ07t37/Ts2bN2zPTp09O5c+cMGDCgdsyQIUPSqlWrzJgxY739LV++PNXV1XU+Ntbpg/dKoVC3Vigk4w7bs/4TAACArdchE5O87xeAFP5RbzzevAZoQpvpe/nm5P0pAACon5+VgQ1qge8RwDahBYR7Gy0guHr16vz2t7/NaaedlkMOOST9+vVLv379csghh+S0007Lb3/726xevbqxptugl156KT/72c/Sq1evTJs2LaeddlrOPPPMXHvttUmSioqKJElZWVmd88rKymqPVVRUpG3btuncufMGx3Tr1q3O8datW6dLly61Y+pz4YUXprS0tPZjt9122+h7G9qveyaP6Z99d+ucDm23y767dc7Px/TPkf26b/Q1AACArUSfEckJ1ye79E/adKx5HHVD0nt4o07jzWuAJrSZvpdvTt6fAgCA+vlZGdigFvgeAWwTWkC4t3VjXGTq1Kk59dRT89e//rW2ViwWkySFQiGPPvporrrqquy666656qqrMnTo0MaYdr3WrFmTAQMG5D/+4z+SJPvvv3/+8pe/ZPLkyTnppJOadO6Nce6552bChAm1n1dXV3/okOBQP0QCAMC2oc+Imo8mtPbN60kPvJjnK99Kr7IdMu6wPb15DdBYNsP38s3N+1MAAFA/PysDG9QC3yOAFm9tuPeRy2q2Fe7WuyYcuBWFexscELzuuuty8sknp1gs1oYCd99993TvXvNDT0VFRV599dUUi8W89tprGT58eK699tqMHj26oVOvV48ePdK3b986tT59+uS3v/1tktT2VllZmR49etSOqayszH777Vc7ZsWKFVmyZEmdVQQrKytrz+/evXsWLVpUZ55Vq1Zl8eLFtWPq065du7Rr126T7w8AAKCxefMaAKCFmzMlefjS5PW5NdsjHTLRX0wCAADAxmiGcO/SpUvzwgsv1H7+8ssv56mnnkqXLl3Ss2fPD3WtBm0x/Oqrr+bUU0/NmjVr0qFDh/zgBz9IRUVFXnrppTz66KN59NFH89JLL6WioiIXXHBBOnXqlDVr1uSUU07J/PnzGzL1Bh100EF57rnn6tTmzZuXj3zkI0mSPfbYI927d8+9995be7y6ujozZszIoEGDkiT9+/dPmzZt6ox57rnnMn/+/NoxgwYNypIlSzJz5szaMffdd1/WrFmTgQMHNtn9AQAAAADARpszJblpdLJwVrLynZrHm8bU1AEAAIAtzhNPPJH9998/+++/f5JkwoQJ2X///XP++ed/6GsVimuX/dsEEyZMyI9//ON06tQpDz30UO3qe+vz9NNP55BDDsnbb7+ds846K5deeummTr1Bjz/+eD796U/nu9/9br7whS/kscceyymnnJKrrrqqduXCiy++OBdddFGuvfba7LHHHjnvvPPy5z//Oc8++2zat2+fJDnttNPyP//zP7nmmmtSUlKS8ePHJ0keffTR2rmOPvroVFZWZvLkyVm5cmVOPvnkDBgwIDfeeONG91tdXZ3S0tJUVVWlpKSkEZ8JAAAAAAC2eVcNrgkFvt8u/ZNT7tv8/QAAAACbTYNWEPzDH/6QQqGQc8455wPDgUmy77775utf/3qKxWKmTZvWkKk36IADDsjtt9+eX//61/n4xz+e73//+/nxj39cZ1vjb3zjGxk/fnxOPfXUHHDAAVm6dGmmTp1aGw5Mkh/96EcZMWJERo4cmUMPPTTdu3fPbbfdVmeuG264Ib17984RRxyRYcOG5eCDD85VV13VZPcGAAAAAAAfyutz668vWk8dAAAAaDEatIJgSUlJ3n777TzyyCO12+5+kOnTp+eggw5Kp06dUl1dvalTtyhWEAQAAAAAoMlYQRAAAAC2WQ1aQXD16tVJku22226jz2ndunWSZM2aNQ2ZGgAAYB3TZlfkmCseSZ/zpuaYKx7JtNkVzd0SAAA0v0MmJim8r1j4Rx0AAABoyRoUENxll12SJI8++uhGn7N2bHl5eUOmBgAAqGPa7Ir863Uz8/SCqry7cnWeXlCVr10/U0gQAAD6jEhOuL5mxcA2HWseR92Q9B7e3J0BAAAATax1Q04ePHhwXnjhhVx00UX5whe+8IGhv4ULF+aiiy5KoVDI4Ycf3pCpAQCgxZo2uyKT7n8h8yqXZu+yTjl98F4Z2q97c7e1xZt0/wvr1IrFZNIDL3r+AACgz4iaDwAAAGCb0qAVBMePH59WrVrl9ddfz8CBA3PrrbfWbjv8XmvWrMmtt96aQYMGpbKyMq1atcoZZ5zRkKkBAKBFsgrepptXubTe+vOVb23mTgAAAAAAAGDL0KAVBD/+8Y/n+9//fv793/89CxcuzAknnJDOnTvnk5/8ZLp165ZCoZDKysrMmjUrS5YsSbFYTJJ8//vfz8c//vFGuQEAAGhJrIK36fYu65SnF1StU+9VtkMzdAMAAAAAAADNr0EBwSQ599xzU1pamm984xt555138uabb+a+++6rM2ZtMLBDhw754Q9/mNNOO62h0wIAQItkFbxNd/rgvfK162fmH79+JEkKhWTcYXs2X1MAANuAabMrMun+FzKvcmn2LuuU0wfv5R+3AAAAAGwhCsXie//6bNO98cYbufrqq/PHP/4xf/nLX7J48eIkSZcuXfLxj388Q4YMycknn5ydd965MaZrUaqrq1NaWpqqqqqUlJQ0dzsAADSjY654pN5V8PbdrXN+N+6gZuho6zJtdkUmPfBinq98K73Kdsi4w/bMkf5yGgCgyUybXZF/vW5mnVqhkEwe019IEAAAAGAL0GgBQTadgCAAAGtNm11R7yp4Px/TX9BtSzJnSvLwpcnrc5OuvZNDJiZ9RjR3VwAAm51/4AIAAACwZWvV3A0AAGypps2uyDFXPJI+503NMVc8kmmzK5q7JbYBQ/t1z+Qx/bPvbp3Toe122Xe3zsKBW5o5U5KbRicLZyUr36l5vGlMTR0AYBszr3JpvfXnK9/azJ0AAAAAUJ/Wzd0AAMCW6P3bZD29oCpfu36mbbLYLIb26+51tiV7+NJ6isXkkcusIggAbHP2LutU7wqCvcp2aIZuAAAAAHg/KwgCANRj0v0vrFMrFpNJD7zYDN0AW5TX59ZfX7SeOkBTmjMluWpwckGPmkermQKb2emD90qhULdWKCTjDtuzeRoCAAAAoI6NWkHwox/9aKNPXCgU8uKL/oIdANgy2SYLWK+uvWu2FX6/br03fy/Atm3tludrrd3y/ITrrWgKbDZD+3XP5DH9M+mBF/N85VvpVbZDxh22Z460IjYAAADAFmGjAoKvvPJKo09ceP8/KwUA2ILYJgtYr0Mm1gRwUnxPsVBTB9icbHkObCGG9uueoQKBAAAAAFukjQoInnTSSU3dBwDAFuX0wXvla9fPTPE9+R/bZAFJakI3J1xfE8BZNLdm5cBDJia9hzd3Z8C2xpbnAAAAAAB8gEKx+N6/9qY5VFdXp7S0NFVVVSkpKWnudgCAf5g2u8I2WQDAluuqwfVveb5L/+SU+zZ/PwAAAAAAbHEEBLcAAoIAAACwGcyZUrMt7+tzk67/WP1za96Kd86U+rc8H3WDVU0BAIBN19J+dwIA2MYJCG4BBAQBAACgic2Zktw0+n3FQs2W4VvzX3TNmWLLcwAAoPG01N+dAAC2YQKCWwABQQAAAGhituMFAAD4YH53AgBocVo1dwMAAAAATe71ufXXF62nDgAAsC3yuxMAQIsjIAgAAAC0fF1711/vtp46AADAtsjvTgAALY6AIAAAANDyHTIxSeF9xcI/6gAAACTxuxMAQAskIAgAAAC0fH1GJCdcn+zSP2nTseZx1A1J7+HN3RkAAMCWw+9OAAAtTqFYLBabu4ltXXV1dUpLS1NVVZWSkpLmbgeAzWDa7IpMuv+FzKtcmr3LOuX0wXtlaL/uzd0WAAAAAAAAANCCCAhuAQQEAbYt02ZX5F+vm1mnVigkk8f0FxKk6c2Zkjx8afL63KRr75qtQfqMaO6uAAAAAAAAAGgCthgGgM1s0v0vrFMrFpNJD7zYDN2wTZkzJblpdLJwVrLynZrHm8bU1AEAAAAAAABocRoUEFyxYkVj9QEA24x5lUvrrT9f+dZm7oRtzsOX1lMsJo9cttlb2SrNmZJcNTi5oEfNo2AlAAAAAAAAsIVrUECwvLw8/+///b889dRTjdQOALR8e5d1qrfeq2yHzdwJ25zX59ZfX7SeOv/H6osAAAAAAADAVqhBAcHFixfniiuuSP/+/fPJT34yV155Zd58883G6g2gyU2bXZFjrngkfc6bmmOueCTTZlc0d0tsA04fvFcKhbq1QiEZd9iezdMQ246uveuvd1tPnf9j9UUAAAAAAABgK9SggOBxxx2X1q1bp1gs5qmnnsqZZ56Z8vLyfPGLX8wf/vCHxuoRoElMm12Rf71uZp5eUJV3V67O0wuq8rXrZwoJ0uSG9uueyWP6Z9/dOqdD2+2y726d8/Mx/XNkv+7N3Rot3SETk7wvnZrCP+pskNUXAQAAAAAAgK1QoVgsFhtygb///e+5/vrrc8011+Tpp5+uueg/lkXadddd8+Uvfzlf/vKXs8ceezS82xaquro6paWlqaqqSklJSXO3A9uMY654JE8vqFqnvu9unfO7cQc1Q0cAm8GcKTWr3i2aW7Ny4CETk97Dm7urLd9Vg2u2FX6/Xfonp9y3+fsBAAAAAAAA2AgNDgi+15NPPplf/epX+fWvf53FixfXTFAopFAo5NBDD83YsWMzcuTItG/fvrGmbBEEBKF59Dlvat5duXqdeoe22+XZ7x3VqHNNm12RSfe/kHmVS7N3WaecPnivDLVaHMDWY86U5KYxSd77o3MhGXWDgCUAAABsgPdGAQAAmlejBgTXWrFiRX73u9/l6quvzh/+8IesWbOmdlXBkpKSjBo1KieffHI+9alPNfbUWyUBQWgem2sFwbVbGb9XoZBMHtPfG2EAWxOrLwIAAMCH4r1RAACA5tckAcH3WrhwYa655ppce+21ef7552sm/UdYsG/fvhk7dmxOOumk7Ljjjk3ZxhZNQBCax7TZFfna9TPz3u+ChULy8zH9c2QjvjllK2MAAAAAYFvkvVEAAIDm16qpJygvL89ZZ52Vb37zm+nevXttOLBYLGb27NmZOHFidt1110yYMCFVVev+kgjQVIb2657JY/pn3906p0Pb7bLvbp0bPRyYJPMql9Zbf77yrUadBwAAAABgS+K9UQAAgObXuikv/vDDD+fqq6/OrbfemrfffjtJTTBwxx13zD//8z/nL3/5Sx599NG8++67+clPfpLbb789Dz/8cHbdddembAug1tB+3Zt8K4u9yzrV+69ke5Xt0KTzAgAAAAA0J++NAgAANL9GX0FwwYIFueCCC9KrV68cdthhufbaa7N0ac2/EDvssMNyww03ZOHChZk8eXIeeeSRzJ07N1/+8peTJPPnz8+3vvWtxm4JoFmdPniv/GPx1FqFQjLusD2bpyEAAABapjlTkqsGJxf0qHmcM6W5OwJgG+e9UQAAgOZXKBaLxYZeZPny5bn99ttz9dVX57777suaNWuy9rI9evTIl7/85YwdOzYf/ehH13uN733ve/nOd76TXXbZJa+99lpDW9qqVFdXp7S0NFVVVSkpKWnudoAmMG12RSY98GKer3wrvcp2yLjD9mz0rYwBAADYhs2Zktw0+n3FQnLC9UmfEc3SEgAk3hsFAABobg0KCD722GO55ppr8pvf/CZVVTVLxBeLxWy33XYZNmxYvvrVr2b48OFp1eqDFyp85plnsu+++6ZVq1ZZtWrVpra0VRIQBAAAAKBBrhqcLJy1bn2X/skp923+fgAAAACALULrhpx84IEHplAo1K4WuOeee+YrX/lKvvzlL6dHjx4f6lodOnRIkjTCgoYAAAAAsG15fW799UXrqQMAAAAA24QGBQSTpG3btjn++OPz1a9+NYMHD97k6+yyyy65//77G9oOAAAAAGx7uvaufwXBbr03fy8AAAAAwBbjg/f+3YCf/OQnWbhwYW644YYGhQOTpH379vnMZz6Tz3zmMw26Tn0uuuiiFAqFnHXWWbW1YrGY888/Pz169Mj222+fIUOG5Pnnn69z3rJlyzJu3LjstNNO6dSpU0aOHJnKyso6YxYvXpzRo0enpKQknTt3ztixY7N06dJGvwcAAAAAWK9DJiYpvK9Y+EcdgK3GnCk128Zf0KPmcc6U5u4IAACArVyDAoLjx4/Pjjvu2Fi9NInHH388P//5z/OJT3yiTv2SSy7J5ZdfnsmTJ2fGjBnp2LFjhg4dmmXLltWOOfvss3PnnXfmlltuyYMPPpiFCxfm+OOPr3Od0aNHZ/bs2bnnnnsyZcqUPPTQQzn11FM3y70BAAAAQJKkz4jkhOuTXfonbTrWPI66Iek9vLk7A2BjzZmS3DS6ZkXYle/UPN40RkgQAACABikUi8ViczfRVJYuXZpPfvKTmTRpUn7wgx9kv/32y49//OMUi8WUl5dn4sSJ+frXv54kqaqqSllZWa655pqMGjUqVVVV6dq1a2688cZ8/vOfT5LMnTs3ffr0yfTp03PggQdmzpw56du3bx5//PEMGDAgSTJ16tQMGzYsCxYsSHl5eb19LV++PMuXL6/9vLq6OrvttluqqqpSUlLSxM8KAAAAAACwxblqcP3bxe/SPznlvs3fDwAAAC1Cg1YQ3NKNGzcuw4cPz5AhQ+rUX3755VRUVNSpl5aWZuDAgZk+fXqSZObMmVm5cmWdMb17907Pnj1rx0yfPj2dO3euDQcmyZAhQ9KqVavMmDFjvX1deOGFKS0trf3YbbfdGuV+AQAAAACArdTrc+uvL1pPHQAAADZCowQEV6xYkauvvjrHHHNMdt9993Tq1CnbbbfdBj9at27dGFOv129+85vMmjUrF1544TrHKioqkiRlZWV16mVlZbXHKioq0rZt23Tu3HmDY7p161bneOvWrdOlS5faMfU599xzU1VVVfvx2muvfej7AwAAAAAAWpCuveuvd1tPHQCAxjFnSs1qzhf0qHmcM6W5OwJoVA1O6c2bNy/HHntsnnvuuWwpuxW/9tpr+X//7//lnnvuSfv27Zu7nXW0a9cu7dq1a+42AAAAAACALcUhE5ObxiR579+1FGrqAAA0jTlTkptG/9/nC2fV/Ex2wvVJnxHN1xdAI2pQQPDtt9/O0UcfnZdffjmtWrXKMccck65du+YXv/hFCoVCvvWtb2Xx4sV54oknMmPGjBQKhQwaNCj/9E//1Fj912vmzJlZtGhRPvnJT9bWVq9enYceeihXXHFFnnvuuSRJZWVlevToUTumsrIy++23X5Kke/fuWbFiRZYsWVJnFcHKysp07969dsyiRYvqzL1q1aosXry4dgwAAAAAAMAH6jOi5i+iH7msZlvhbr1rwoG9hzd3ZwAALdfDl9ZTLNb8TCYgCLQQDQoITp48OS+//HK22267TJs2LYcffnhmz56dX/ziF0mS7373u7Vjn3zyyZx44on505/+lFGjRuWMM85oWOcbcMQRR+SZZ56pUzv55JPTu3fvfPOb38xHP/rRdO/ePffee29tILC6ujozZszIaaedliTp379/2rRpk3vvvTcjR45Mkjz33HOZP39+Bg0alCQZNGhQlixZkpkzZ6Z///5Jkvvuuy9r1qzJwIEDm+z+AAAAAAA+0JwpNX/Z9frcmq1LD5noL7hgS9dnhK9TAIDN6fW59dcXracOsBVqUEDwzjvvTKFQyBe+8IUcfvjhGxy7//775/7778++++6bCRMmZNCgQbWhusa2ww475OMf/3idWseOHbPTTjvV1s8666z84Ac/SK9evbLHHnvkvPPOS3l5eY499tgkSWlpacaOHZsJEyakS5cuKSkpyfjx4zNo0KAceOCBSZI+ffrkqKOOyimnnJLJkydn5cqVOeOMMzJq1KiUl5c3yb0BAAAAbHZCRrD1sU0WAADAB+vau+b3pffr1nvz9wLQRFo15ORnn302SXLcccfVe3zNmjV1Pu/atWsmTJiQVatW5YorrmjI1A32jW98I+PHj8+pp56aAw44IEuXLs3UqVPTvn372jE/+tGPMmLEiIwcOTKHHnpounfvnttuu63OdW644Yb07t07RxxxRIYNG5aDDz44V1111ea+HQAAAN5vzpTkqsHJBT1qHudMae6OYOu0NmS0cFay8p3/Cxn5moIt24a2yQIAAKDGIROTFN5XLPyjDnxo3pffIhWKxWJxU09u27ZtVq9enT/96U854IADkiQvvPBC9t577xQKhSxZsiQ77LBDnXOmT5+egw46KLvvvnteeumlhnXfQlRXV6e0tDRVVVUpKSlp7nYAAAC2fu9fNSlJUrBqEmyKqwbX/y/pd+mfnHLf5u8H2DgX9KgJ9b5fm47Jvy/c/P0AAABsqeZMqfnHVIvm1qwceMjEpPfw5u4Ktj7el99iNWiL4Q4dOuStt95KofB/aerOnTvX/vf8+fPTr1+/es+tqKhoyNQAAACwfhtaNckbEfDhvD63/vqi9dSBLYNtsgAAADZOnxHeM4TG4H35LVaDthjeY489kiQLF/7fvzjdeeed06VLlyTJ//7v/65zzsyZM5PUrD4IAAAATUKgCRpP1/WEiYSMYMtmmywAAABgc/K+/BarQQHBAQMGJEmeeOKJOvUjjjgixWIxP/zhD7N48eLa+ksvvZSLLroohUIh++23X0OmBgAAgPUTaILGI2QEW6c+I2q28Nmlf822wrv0T0bdYJssAAAAoGl4X36L1aCA4D/90z+lWCzm97//fZ36mWeemaQmELj33nvnn//5nzNs2LDst99+tasNnnrqqQ2ZGgAAANZPoAkaj5ARbL36jEhOuS/594U1j75uAQAAgKbiffktVqFYLBY39eR33nknw4YNy+rVq3PNNddkzz33rD32ne98J9/73vdqJinU/OGvneorX/lKfvnLXzak7xaluro6paWlqaqqSklJSXO3AwAA0DLMmZI8clnN9gXdete8CSEYAQAAAAAATcP78lukBgUEP8i9996bX/7yl5k9e3ZWrVqVXr165Utf+lJGjhzZVFNulQQEAQAAAAAAAAAAaGxNGhBk4wgIAgAAAAAAAAAA0Nhab8pJd911V6ZOnZpXX301q1evTnl5eQ477LB84QtfSJs2bRq7R2ADps2uyKT7X8i8yqXZu6xTTh+8V4b2697cbQEAAAAAAAAAAM3sQ60gWFlZmWOPPTaPPfZYvcd333333HHHHdlnn30arcFtgRUE2VTTZlfkX6+bWadWKCSTx/QXEgQAAAAAAAAAgG1cq40duHr16nzuc5/LjBkzUiwW6/14+eWXM3To0LzxxhtN2TPwD5Puf2GdWrGYTHrgxWboBgAAAAAAAAAA2JJsdEDw5ptvzuOPP55CoZC99tor//Vf/5Vnnnkmc+fOzS233JIDDzwwSc0qg5deemmTNQz8n3mVS+utP1/51mbuBAAAAAAAAAAA2NK03tiBN998c5KabYQfe+yxdO7cufbY3nvvnWOPPTZDhgzJgw8+mFtuuSUXXnhhozcLW5Npsysy6f4XMq9yafYu65TTB+/V6Nv+7l3WKU8vqFqn3qtsh0adB4AmNmdK8vClyetzk669k0MmJn1GNHdXAAAAAAAAAGzlNnoFwSeffDKFQiETJ06sEw5ca7vttst3v/vdJMnLL7+ct96yghnbrmmzK/Kv183M0wuq8u7K1Xl6QVW+dv3MTJtd0ajznD54rxQKdWuFQjLusD0bdR4AmtCcKclNo5OFs5KV79Q83jSmpr41mzMluWpwckGPmset/X4AAAAAAAAAtkIbHRB8/fXXkyQDBgxY75j3HnvjjTca0BZs3Sbd/8I6tWIxmfTAi406z9B+3TN5TP/su1vndGi7XfbdrXN+PqZ/jmzklQoBaEIPX1pPsZg8ctlmb6XRtNTQIwAAAAAAAMBWZqO3GH733XdTKBTSqVOn9Y7p0KFD7X8vW7asYZ3BVmxe5dJ6689XNv7KmkP7dW/0rYsB2Ixen1t/fdF66luDDYUebZ0MAAAAAAAAsNls9AqCH1axWGyqS8MWb++y+oO0vcp22MydALDF69q7/nq39dS3Bi0x9AgAAMC2bc6U5KrByQU9ah6tkg8AAMBWoskCgrAtO33wXikU6tYKhWTcYXs2T0MAbLkOmZjkff/TSOEf9a1USww9AgAAsO2aMyW5aXSycFay8p2ax5vGCAkCAACwVdjoLYbXmjRpUrp169Yo484///z/396dh0dVHuwfvyeEBAgkgJBA2GULBaUKiKCoSApYqFCtYgtVlNefStDaolWrLNfr61aqrRYRsL5iRSj2rQiigMoioOwim8gmuCfglrATk+f3R5o0CTNzzsw8ZyaTfD/XlSt6Msz9PAHunOXhnFDjgbgwqGszTR/VQ9NW7tfevCPqmNFAOZe110AeBQwAqKzLUGnE7JLH7x76qGQRXb/xUtaQWI8sfP3Gl1woUfk7Ssf5okcAqIl2LSp5bPzhj0oWf/cbz6PiAQBAzbT6cT8bTcmxPPtHAAAAAIAqzmdcPgs4ISFBvsq3RItQUVGR1feLVwUFBUpLS1N+fr5SU1NjPRwAAIDI7VpUvRY9AkBNU3qXnAp8JYvauQgOAABqmoeal9w5sLLaKdL9X0Z/PAAAAAAAhCCkOwi6XEvoiu3FhgAAAKhCugxlAQkAxDPukgMAAPAfTbNKHitcWXpW9McCAAAAAECIXC8QXLFihZfjAAAAAAAAVcXhj/xvPxRgOwAAQCzsWlTyDxsOf1SyiK/feG/+MUO/8dK8UZLK30TBV7IdAAAAAIAqzvUjhuEdHjEMAAAAAKhSZvb3f5ecFj2km5dHfzwAEAVLd+Zq2op92pN3VJ0y6mts/w4a1LVZrIcFIJBdi6R5Iytt9EkjZnuzSHDXopK7KR/6qOTOgf3GS1lD7OcAAAAAAGAZCwSrABYIAgAAAKhRonWnF4Rv1yL/d8m57iUuhAOolpbuzNUtL26usM3nk6aP6sEiQaCq4h80AAAAAADgSkKsBwAAAAAAqEFK7/Ty5ftS4fGSz/NGlWxH1dFlaMndd1r0kGqnlHxmcSCAamzain1nbDNGmrZyfwxGA8CVwx/5334owHYAAAAAAGqoxFgPAAAAAABQg6x+3M9GU/K4Nu4iWLV0GcrvCYAaY0/eUb/b9+YdifJIALjWNMv/HQTTs6I/FgAAAAAAqjDuIAgAAAAAiB7u9AIAqII6ZdT3u71jRoMojwSAa/3GS/JV2uj793YAAAAAAFCKBYIAAAAAgOhpGuCOLtzpBQAQQ2P7d5Cv0jojn0/Kuax9bAYEwFmXodKI2VKLHlLtlJLP170kZQ2J9cjixtKduRo2dY26TFiiYVPXaOnO3FgPCQAAAADgAZ8xxsR6EDVdQUGB0tLSlJ+fr9TU1FgPBwAAAAC8s2uRNG+UpPKHoj4u5gIAYm7pzlxNW7lfe/OOqGNGA+Vc1l4DuzaL9bAAwBNLd+bqlhc3V9jm80nTR/XQILoPAAAAAKoVFghWASwQBAB4ZenOXE1bsU978o6qU0Z9je3fgZO8AGJj1yJp9eMlj5dtmlXy2K8uQ2M9KsTKrkXSmidKHiuc/u8/DywOBAAAAKJm2NQ12vp5/hnbu7dqqAU5F8VgRPCLY2kAAAAAFrBAsApggSAAwAv8S3AAVcauRdK8kZU2+koeB8aFDQAAAACIui4TluhEYdEZ2+sl1dKH/z04BiPCGTiWBgAAAGBJQqwHAACIT0t35mrY1DXqMmGJhk1do6U7c2M9JFQybcW+M7YZI01buT8GowFQo61+3M9GU3IHOQAAACAEnI8A7OiUUd/v9o4ZDaI8EgTEsTQAAAAAS1ggCAAIWemd6bZ+nq8ThUXa+nm+bp29mZPyVcyevKN+t+/NOxLlkQCo8Q5/5H/7oQDbAQAAAD84HwHYM7Z/B/l8Fbf5fFLOZe1jMyCciWNpAAAAAJawQBAAEDLuTBcf+JfgAKqMpln+t6cH2A4AAAD4wfkIwJ5BXZtp+qge6t6qoeol1VL3Vg01Y1QPDezaLNZDQymOpQEAAABYkhjrAQCII7sWlTzW4PBHJScn+o2XugyN9agQA9yZLj6M7d9Bt87eLGP+s41/CQ4gJvqNl+aNklSukOQr2Q4AAAC4xPkIwK5BXZtpEAsCqy6OpQEAAABYwh0EAbiza5E0b6T05ftS4fGSz/NGlWxHjcOd6eID/xIcNcauRdLM/tJDzUs+87Op6ukyVBoxW2rRQ6qdUvL5upekrCGxHhkAAADiCOcjANQoHEsDAAAAsMRnTPn7CiEWCgoKlJaWpvz8fKWmpsZ6OIB/M/uXLAqsrEUP6ebl0R8PAlq6M1fTVuzTnryj6pRRX2P7d7D+L4GX7sz1e2c6Fp8BiLrSBewV+EpOoHOXWwAA4hN3rwcQAOcjAAAhYb8SAAAAkMQCwSqBBYKICw81L7lzYGW1U6T7v4z+eODX0p25uuXFzRW2+XzS9FE9PFkkOG3lfu3NO6KOGQ2Uc1l7TsYDiD4WsAMAUL2w+B+AA85HAABcYb8SAAAAKJMY6wEAiBNNs/wvwEjPiv5YENC0FfvO2GaMNG3lfusLBAd1bWb9PQEgZIc/8r/9UIDtAACgalv9uJ+NRlrzBBdyAUjifAQAwCX2KwEAAIAyCbEeAIA40W+8JF+ljb5/b0dVsSfvqN/te/OORHkkABAlTQMsVGcBOwAA8YnF/wAAALCB/UoAAACgDAsEAbjTZWjJrfdb9Ch5rHCLHtJ1L0lZQ2I9MpTTKaO+3+0dMxpEeSSokXYtKnnc60PNSz7vWhTrEaEmYAE7AADVC4v/AQAAYAP7lQAAAECZarlA8JFHHlGvXr3UoEEDpaena/jw4dq9e3eF1xhjNHHiRDVv3lx169ZVdna29u7dW+E1J0+eVE5Ojs466yzVr19fV199tfLy8iq85ttvv9XIkSOVmpqqhg0basyYMTp61P8dvIC412WodPNy6f4vSz6zOLDKGdu/g3yV1sn4fFLOZe1jMyDUHLsWSfNGljyKvPB4yed5o1gkCO+xgB0AgOqFxf8AAACwgf1KAAAAoIzPGGNiPQjbBg8erOuuu069evXSDz/8oD/84Q/asWOHPvzwQ6WkpEiSHnvsMT3yyCN64YUX1K5dO02YMEHbt2/Xhx9+qDp16kiSbrvtNr3++uuaNWuW0tLSNG7cOCUkJOjdd98ty7riiiv01VdfacaMGSosLNSNN96oXr16ac6cOa7HW1BQoLS0NOXn5ys1NdXuNwNAjbN0Z66mrdyvvXlH1DGjgXIua6+BXZvFelio7mb2L1kUWFmLHiULigEAAAC3di2S1jxR8vi39KySi7gs/gcAAECo2K8E4s+uRdLqx0seE970339vuwyN9agAAIh71XKBYGWHDx9Wenq63nnnHV1yySUyxigzM1Pjx4/XXXfdJUnKz89XRkaGZs2apeuuu075+flq2rSp5syZo1/84heSpI8++khdunTR2rVrdeGFF2rXrl360Y9+pI0bN6pnz56SpCVLluinP/2pPv/8c2VmZvodz6lTp3Tq1Kmy/y8oKFCrVq1YIAgAiF8PNS+5c2BltVNK7joKAAAAAAAAAAAQSOmTiirwlTxBhkWCAABEpFo+Yriy/Px8SVLjxo0lSQcOHFBubq6ys7PLXpOWlqbevXtr7dq1kqTNmzersLCwwmuysrLUunXrstesXbtWDRs2LFscKEnZ2dlKSEjQ+vXrA47nkUceUVpaWtlHq1at7E0WABC2pTtzNWzqGnWZsETDpq7R0p25sR5S/Gia5X97eoDtAAAAAAAAAAAApVY/7mejKbkTKAAAiEi1XyBYXFysO++8UxdddJG6desmScrNLVnwkZGRUeG1GRkZZV/Lzc1VUlKSGjZsGPQ16enpFb6emJioxo0bl73Gn/vuu0/5+fllH5999llEcwQARG7pzlzd8uJmbf08XycKi7T183zdOnsziwTd6jdekq/SRt+/twMAAAAAAAAAAARx+CP/2w8F2A4AAFyr9gsEc3JytGPHDv3jH/+I9VDKJCcnKzU1tcIHACC2pq3Yd8Y2Y6RpK/fHYDRxqMvQktv8t+hR8ljhFj2k616SsobEemQAAAAAAAAAAKCq40lFAAB4JjHWA/DSuHHjtGjRIq1atUotW7Ys296sWTNJUl5enpo3b162PS8vTz/+8Y/LXnP69Gl9//33Fe4imJeXV/brmzVrpkOHDlXI/OGHH/Ttt9+WvQYAEB/25B31u31v3pEojySOdRla8gEAAAAAAAAAABCKfuOleaMkmXIbeVIRAAA2VMs7CBpjNG7cOM2fP1/Lly9Xu3btKny9Xbt2atasmZYtW1a2raCgQOvXr1efPn0kST169FDt2rUrvGb37t369NNPy17Tp08fff/999q8eXPZa5YvX67i4mL17t3byykCACzrlFHf7/aOGQ2iPBIAAAAAAAAAAIAahicVAQDgGZ8xxji/LL6MHTtWc+bM0YIFC9S5c+ey7Wlpaapbt64k6bHHHtOjjz6qF154Qe3atdOECRO0bds2ffjhh6pTp44k6bbbbtMbb7yhWbNmKTU1Vbfffrsk6b333it7zyuuuEJ5eXmaPn26CgsLdeONN6pnz56aM2eO6/EWFBQoLS1N+fn5PG4YAGJk6c5c3Tp7s8r/VPT5pBmjemhgV+4KCwAAAAAAAAAAAAAA4k+1XCDo8/n8bn/++ec1evRoSSV3GZw0aZJmzpyp77//XhdffLGmTZumTp06lb3+5MmTGj9+vObOnatTp05p0KBBmjZtWoXHB3/77bcaN26cXnvtNSUkJOjqq6/WU089pfr1/d+Jyh8WCAJA1bB0Z66mrdyvvXlH1DGjgXIua8/iQAAAAAAAAAAAAAAAELeq5QLBeMMCQQAAAAAAAAAAAAAAAACAbYmxHgAAAAAAAAAAAAAAAACAOLRrkbT6cenwR1LTLKnfeKnL0FiPCkA5CbEeAAAAAAAAAAAAAAAAAIA4s2uRNG+k9OX7UuHxks/zRpVsB1BlsEAQAAAAAAAAAAAAAAAAQGhWP+5no5HWPBH1oQAIjAWCAAAAAAAAAAAAAAAAAEJz+CP/2w8F2A4gJlggCAAAAAAAAAAAAMB7uxZJM/tLDzUv+czjBwEAiG9Ns/xvTw+wHUBMsEAQAAAAAAAAAAAAgLd2LZLmjZS+fF8qPF7yed4oFgkCABDP+o2X5Ku00ffv7QCqChYIAgAAAAAAAAAAAPDW6sf9bDTSmieiPhQAAGBJl6HSiNlSix5S7ZSSz9e9JGUNifXIAJSTGOsBAMAZdi0qOVFw+KOSWxL3G1+yYwEAAAAAAAAAAOLT4Y/8bz8UYDsAAIgPXYZyPR+o4riDIICqhUcMAAAAAAAAAABQ/TTN8r89PcB2AAAAAFawQBBA1cIjBgAAAAAAAAAAqH76jZfkq7TR9+/tAAAAALzCAkEAVQuPGAAAAAAAAAAAoPrpMlQaMVtq0UOqnVLy+bqXpKwhsR4ZAAAAUK0lxnoAAFBB06ySxwpXxiMGAAAAAAAAAACIb12GlnwAAAAAiBruIAigauERAwAAAAAAAAAAAAAAAIAVLBAEULXwiAEAAAAAAAAAAAAAAADACp8xxsR6EDVdQUGB0tLSlJ+fr9TU1FgPBwAAAAAAAAAAAAAAAABQDXAHQQAAAAAAAAAAAAAAAAAAqiEWCAIAAAAAAAAAAAAAAAAAUA2xQBAAAAAAAAAAAAAAAAAAgGqIBYIAAAAAAAAAAAAAAAAAAFRDLBAEAAAAAAAAAAAAAAAAAKAaYoEgAAAAAAAAAAAAAAAAAADVEAsEAQAAAAAAAAAAAAAAAACohlggCAAAAAAAAAAAAAAAAABANZQY6wEAkrR0Z66mrdinPXlH1Smjvsb276BBXZvFelgAAAAAAAAAAAAAAAAAELd8xhgT60HUdAUFBUpLS1N+fr5SU1NjPZyoW7ozV7e8uLnCNp9Pmj6qB4sEAQAAAAAAAAAAAAAAACBMPGIYMTdtxb4zthkjTVu5PwajAQAAAAAAAAAAAAAAAIDqgUcMI+b25B31u31v3pEojwRAlbVrkbT6cenwR1LTLKnfeKnL0FiPCjHCY+kBAAAAAAAAAAAAAHCHOwgioKU7czVs6hp1mbBEw6au0dKduZ7kdMqo73d7x4wGnuQBiDO7FknzRkpfvi8VHi/5PG9UyXbUOKWPpd/6eb5OFBZp6+f5unX2Zs9+RgEAAAAAAAAAAAAAEM9YIAi/orkAY2z/DvL5Km7z+aScy9pbz4rWokcAFq1+3M9GI615IupDQezxWHoAAKqhXYukmf2lh5qXfOYfggAAAAAAAAAAYA0LBOFXNBdgDOraTNNH9VD3Vg1VL6mWurdqqBmjemig5cdFctcpIE4d/sj/9kMBtqNa47H0AABUM9wtGgAAAAAAAAAATyXGegComqK9AGNQ12YaZHlBYGXBFj16nQ0gAk2zSi4UV5aeFf2xIOY6ZdTX1s/zz9jOY+kBAIhTwe4W3WVo1IcDAAAAAAAAAEB1wx0E4VenjPp+t8fzAgzuOgXEqX7jJVV6Drl8/96Omiaaj6UHAABRwN2iAdREPFodAAAAAAAAUcQCQfhVHRdgVMdFj0CN0GWoNGK21KKHVDul5PN1L0lZQ2I9MsRAtB5LDwAAoqRpgLtCc7doANUVj1YHAAAAAABAlPmMMSbWg6jpCgoKlJaWpvz8fKWmpsZ6OGWW7szVtJX7tTfviDpmNFDOZe3jegHG0p25unX2ZpX/E+/ziYUlAAAAABAruxaVLIxR+VMTPv5BCIDqa2b/kkWBlbXoId28PPrjAQAAAAAAQLXHAsEqoKouEKyOqtuiRwAAAACIe7sWSWueKHmscHqW1G88iwMBVF8PNS+5c2BltVOk+7+M/ngAAAAAAABQ7bFAsApggSAAAAAAAABQA3AHQQAAAAAAAERZQqwHAAAAAAAAAAA1Qr/xknyVNvr+vR0AAAAAAACwjwWCAAAAAAAAABANXYZKI2aX3DGwdkrJ5+te4tHqAAAAAAAA8AyPGK4CeMQwAAAAAAAAAAAAAAAAAMA27iAIAAAAAAAAAAAAAAAAAEA1xAJBS55++mm1bdtWderUUe/evbVhw4ZYDwkAAAAAAAAAAAAAAAAAUIOxQNCCefPm6Xe/+50mTZqk999/X927d9egQYN06NChWA8NAAAAAAAAAAAAAAAAAFBD+YwxJtaDiHe9e/dWr169NHXqVElScXGxWrVqpdtvv1333nvvGa8/deqUTp06Vfb/BQUFatWqlfLz85Wamhq1cQMAAAAAAAAAAAAAAAAAqi/uIBih06dPa/PmzcrOzi7blpCQoOzsbK1du9bvr3nkkUeUlpZW9tGqVatoDRcAAAAAAAAAAAAAAAAAUEOwQDBCX3/9tYqKipSRkVFhe0ZGhnJzc/3+mvvuu0/5+fllH5999lk0hgoAAAAAAAAAAAAAAAAAqEESYz2Amig5OVnJycmxHgYAAAAAAAAAAAAAAAAAoBrjDoIRatKkiWrVqqW8vLwK2/Py8tSsWbMYjQoAAAAAAAAAAAAAAAAAUNOxQDBCSUlJ6tGjh5YtW1a2rbi4WMuWLVOfPn1iODIAAAAAAAAAAAAAAAAAQE3GI4Yt+N3vfqcbbrhBPXv21AUXXKC//OUvOnbsmG688cZYDw0AAAAAAAAAAAAAAAAAUEOxQNCCESNG6PDhw5o4caJyc3P14x//WEuWLFFGRkashwYAAAAAAAAAAAAAAAAAqKF8xhgT60HUdAUFBUpLS1N+fr5SU1NjPRwAAAAAAAAAAAAAAAAAQDWQEOsBAAAAAAAAAAAAAAAAAAAA+1ggCAAAAAAAAAAAAAAAAABANZQY6wFAKn3Kc0FBQYxHAgAAAAAAAAAAAAAAAADR16BBA/l8vlgPo9phgWAVcOTIEUlSq1atYjwSAAAAAAAAAAAAAAAAAIi+/Px8paamxnoY1Y7PlN6+DjFTXFysL7/8MqRVsAUFBWrVqpU+++wzT/9iRCsnmlnMKT6ymFN8ZDGn+MhiTvGRxZziI4s5xUdWdcuJZhZzio8s5hQfWcwpPrKYU3xkMaf4yGJO8ZHFnOIjizlV/ZxoZjGn+MhiTvGRxZziI4s5xUcWc4qPLOYUH1nMqSLuIOgN7iBYBSQkJKhly5Zh/drU1NSorJyNVk40s5hTfGQxp/jIYk7xkcWc4iOLOcVHFnOKj6zqlhPNLOYUH1nMKT6ymFN8ZDGn+MhiTvGRxZziI4s5xUcWc6r6OdHMYk7xkcWc4iOLOcVHFnOKjyzmFB9ZzCk+spgTvJQQ6wEAAAAAAAAAAAAAAAAAAAD7WCAIAAAAAAAAAAAAAAAAAEA1xALBOJWcnKxJkyYpOTm5WuREM4s5xUcWc4qPLOYUH1nMKT6ymFN8ZDGn+MiqbjnRzGJO8ZHFnOIjiznFRxZzio8s5hQfWcwpPrKYU3xkMaeqnxPNLOYUH1nMKT6ymFN8ZDGn+MhiTvGRxZziI4s5IRp8xhgT60EAAAAAAAAAAAAAAAAAAAC7uIMgAAAAAAAAAAAAAAAAAADVEAsEAQAAAAAAAAAAAAAAAACohlggCAAAAAAAAAAAAAAAAABANcQCQQAAAAAAAAAAAAAAAAAAqiEWCMaZVatW6Wc/+5kyMzPl8/n06quvepLzyCOPqFevXmrQoIHS09M1fPhw7d6923rOM888o3PPPVepqalKTU1Vnz59tHjxYus5/jz66KPy+Xy68847rb7v5MmT5fP5KnxkZWVZzSjviy++0KhRo3TWWWepbt26Ouecc7Rp0yarGW3btj1jTj6fTzk5OVZzJKmoqEgTJkxQu3btVLduXbVv314PPvigjDHWs44cOaI777xTbdq0Ud26ddW3b19t3Lgx4vd1+ntqjNHEiRPVvHlz1a1bV9nZ2dq7d6/1nFdeeUUDBw7UWWedJZ/Ppw8++MCTORUWFuqee+7ROeeco5SUFGVmZur666/Xl19+aX1OkydPVlZWllJSUtSoUSNlZ2dr/fr11udU2a233iqfz6e//OUv1nNGjx59xt+twYMHh5zjJkuSdu3apSuvvFJpaWlKSUlRr1699Omnn1rN8dcXPp9PU6ZMsT6no0ePaty4cWrZsqXq1q2rH/3oR5o+fbr1nLy8PI0ePVqZmZmqV6+eBg8eHNbfWzc/X211hJssGz3hlGOzI9zMyUZPhLofFElHuMmy0RNu52SjI9xk2egJNzm2OsJNlo2ecNo3ttUPbrJs7UcEy7HZD27mZGs/IpRjmEj6wU2Wrf0IN3Oy0Q9usmztRzjl2OoHN1m29iMq83dMa7MnguXYPNYIlmW7JwLlSHaPNZyyyou0J4Ll2DzWcMqS7PVEsBybxxpOWTZ7IliOrY5wOh9lqx+ccmz2Q7Asm/3gNCeb/RDKecNI+sEpx2Y/uJmTjX5wyrHZD05ZtvrBKcf2PoTTeWRbPeGUY7MngmXZ7AmnOdnsiVDO90fSE045NnvCzZxs9IRTjs2ecMqy1RNOObZ6wukakK1+cMqx2Q/Bsmz2g9OcbPZDKNfqIukHpxyb/eBmTjb6wSnHZj84ZdnqB6ccW/3g5rqtrY5wk2WjJ5xybHaEmznZ6IlQr69H0hFusmz0hNs52egIN1k2esJNjq2OcJNlqyec1lx4cb4S4WGBYJw5duyYunfvrqefftrTnHfeeUc5OTlat26d3nrrLRUWFmrgwIE6duyY1ZyWLVvq0Ucf1ebNm7Vp0yZdfvnlGjZsmHbu3Gk1p7KNGzdqxowZOvfccz15/65du+qrr74q+1izZo0nOd99950uuugi1a5dW4sXL9aHH36oxx9/XI0aNbKas3HjxgrzeeuttyRJ11xzjdUcSXrsscf0zDPPaOrUqdq1a5cee+wx/fGPf9Rf//pX61n/9V//pbfeeksvvviitm/froEDByo7O1tffPFFRO/r9Pf0j3/8o5566ilNnz5d69evV0pKigYNGqSTJ09azTl27JguvvhiPfbYYyHPIZSs48eP6/3339eECRP0/vvv65VXXtHu3bt15ZVXWs2RpE6dOmnq1Knavn271qxZo7Zt22rgwIE6fPiw9axS8+fP17p165SZmRlyhtucwYMHV/g7NnfuXE+y9u/fr4svvlhZWVlauXKltm3bpgkTJqhOnTpWc8rP5auvvtL//u//yufz6eqrr7Y+p9/97ndasmSJZs+erV27dunOO+/UuHHjtHDhQms5xhgNHz5cH3/8sRYsWKAtW7aoTZs2ys7ODvnnopufr7Y6wk2WjZ5wyrHZEW7mZKMnQtkPirQj3GZF2hNucmx1hJssGz3hJsdWRzhl2eoJp31jW/3gJsvWfkSwHJv94GZOtvYj3B7DRNoPbrNs7Ec45djqBzdZtvYjnHJs9YNTls39iPICHdPa7IlgOTaPNYJl2e6JQDmS3WMNp6xSNnrCKcfWsYZTls2eCJZj81jDKctmTwTKsd0Rwc5H2eyHYDm2+yFQlu1+CDYn2/3g5ryhjX5wyrHZD8GybPZDsBzb/RAsy2Y/BMqx3Q9uziPb6Ak3ObZ6winLVk+4mZOtngjlfH8kPeE2x0ZPuMmy0RNucmz1hJssGz3hlGOzJ5yuAdnaj3DKsbkfESzL5n6E05xs7ke4vVYX6X6Emxxb+xFOWbb2I5xybO5HOGXZ2o8IlmOzH9xct7XVEW6ybPSEU47NjnAzJxs9Ecr19Ug7wm1WpD3hJsdWR7jJstETbnJsdYRTls2ecFpzYft8JSJgELckmfnz50cl69ChQ0aSeeeddzzPatSokfnb3/7m2fsfOXLEdOzY0bz11lvm0ksvNb/5zW+svv+kSZNM9+7drb5nIPfcc4+5+OKLo5JV3m9+8xvTvn17U1xcbP29hwwZYm666aYK26666iozcuRIqznHjx83tWrVMosWLaqw/fzzzzf333+/tZzKf0+Li4tNs2bNzJQpU8q2ff/99yY5OdnMnTvXWk55Bw4cMJLMli1bwn5/t1mlNmzYYCSZTz75xNOc/Px8I8m8/fbbYecEy/r8889NixYtzI4dO0ybNm3Mn//8Z+s5N9xwgxk2bFhE7+s2a8SIEWbUqFGe51Q2bNgwc/nll3uS1bVrV/Pf//3fFbZF+ve4cs7u3buNJLNjx46ybUVFRaZp06bm2WefDTvHmDN/vnrVEf6yyrPZE272GWx0hNssGz0RKMd2RwTK8qIn/OV40RGBsiqz0RP+crzoCH9ZXvZE6b6xl/1QOas82/sRgXJK2eoHN1m29iP85XjRD/6yvNqPqJzjVT/4y6rM1n5E5Ryv+qFylhf9EOiY1nZPuDl2ttURoRynR9IToeRE2hFOWbZ6IliO7Y4IlmWzJ0L5fYq0I4Jl2eyJQDk2OyLY+Sib/eD2vJeNfgj1HFu4/RBqTiT94CbLRj845djsB6csW/0Q6u9TJP3glGWrH4Ll2N6HcDqPbKsnQjlfHWlPhHNuPJyeCCcn3J5wmxVpT7jJsdUTbrJs9EQ4v0/h9oSbLBs94ZTj5bmI8teAvDwfEehakxfnIpyua9k6H+GUY/NchL8sL85HVM7x8lxE5Syvzkc4/T7ZPBdROcur8xHlc2z2g9N1W5sdEco14kh6Ipxr0eF2RDhZ4fSE2xwbHeEmy0ZPuMmx1RHh/D6F0xNucmx1hFOWrZ5wWnMRjesacI87CMKV/Px8SVLjxo09yygqKtI//vEPHTt2TH369PEsJycnR0OGDFF2drZnGXv37lVmZqbOPvtsjRw5MqJH6gSzcOFC9ezZU9dcc43S09N13nnn6dlnn/Ukq9Tp06c1e/Zs3XTTTfL5fNbfv2/fvlq2bJn27NkjSdq6davWrFmjK664wmrODz/8oKKiojP+BUHdunU9u+OjJB04cEC5ubkV/vylpaWpd+/eWrt2rWe50Zafny+fz6eGDRt6lnH69GnNnDlTaWlp6t69u/X3Ly4u1q9//Wvdfffd6tq1q/X3L2/lypVKT09X586dddttt+mbb76xnlFcXKzXX39dnTp10qBBg5Senq7evXt79qj6Unl5eXr99dc1ZswYT96/b9++Wrhwob744gsZY7RixQrt2bNHAwcOtJZx6tQpSarQFwkJCUpOTo64Lyr/fPWyI6Lxs9xtjq2OcMqy1RP+crzqiEBzst0TlXO87Ain3ydbPeEvx6uOqJzlRU9U3jf2sh+itR/uJsdWPzhl2eoHfzle9UOgOdnuh8o5XvaD0++TrX7wl+NVP1TO8qIfAh3T2u6JaBw7h5MVSU+4zbHREcGybPaE05xsdkSgLNs94fb3yUZHBMuy2ROBcmx3RKDzUbb7IVrnvULNiqQf3ObY6IdgWTb7wWlONvshUJbtfnD7+2SjH4Jl2eyHQDm2+8HpPLKtnojm+epwssLpiVBzIukJN1k2esLtnGz0hFOWrZ4I9fcpkp5wk2WjJ5xyvDpnWfkakFfnI7y+1hRqlo3zEU45Nq9p+Mvy4nxEoDl5cU2jcpZX5yOcfp9sXtPwl+XF+YjKOTb7wem6rc2OiNY14nBywu2IULPC7Qk3ObY6wu2cIu0JpxybHRHq71O4PeEmx1ZHOGXZ6gmnNRc1ZW1E3Ijd2kRESlG6g2BRUZEZMmSIueiiizx5/23btpmUlBRTq1Ytk5aWZl5//XVPcowxZu7cuaZbt27mxIkTxhjjyR0E33jjDfPyyy+brVu3miVLlpg+ffqY1q1bm4KCAqs5xhiTnJxskpOTzX333Wfef/99M2PGDFOnTh0za9Ys61ml5s2bZ2rVqmW++OILT96/qKjI3HPPPcbn85nExETj8/nMww8/7ElWnz59zKWXXmq++OIL88MPP5gXX3zRJCQkmE6dOlnLqPz39N133zWSzJdfflnhdddcc4259tprreWUF+07CJ44ccKcf/755le/+pUnOa+99ppJSUkxPp/PZGZmmg0bNkSUEyjr4YcfNj/5yU/K/lWXV3cQnDt3rlmwYIHZtm2bmT9/vunSpYvp1auX+eGHH6xmffXVV0aSqVevnnniiSfMli1bzCOPPGJ8Pp9ZuXKltZzKHnvsMdOoUaOy3o2Ev6yTJ0+a66+/3kgyiYmJJikpybzwwgtWc06fPm1at25trrnmGvPtt9+aU6dOmUcffdRIMgMHDgw7x9/PV686wulnua2ecLPPYKsjgmXZ7IlAOV50RKAs2z3hL8erjnDzZ8JGTwTK8aIj/GXZ7IlA+8Ze9IOb/XAb/eB2f99GPzhl2eqHYDm2+yFYls1+CJTjRT+4/TMRaT8Ey7HdD4GybO9HBDumtdkTbo+dbXREKMfpkfSEmxxbHeGUZasnnHJsdkSwLJs9Ecqfh0g7winLVk8Ey7HZEcHOR9nsB7fnvWz0Qyjn2CLpBzc5tvrBKctWPzjl2OyHYFk2+yGUPw+R9oNTlq1+CJZjex/C6TyyrZ4I5Xx1pD0R6rnxcHvCbY6NnnCTZaMn3OTY6gmnLFs9Eeqfh0h6wk2WjZ5wyvHqnGXla0Bena8Mdq3J9jUNp+tats5XBsrx4pqGvywvzlf6y/HqmkblLK/OVzr9ebB5TcNflhfnKyvn2OwHp+u2NjsilGvEkfREqNeiI+kIt1mR9oSbHFsd4SbLRk845djsiFD/TITbE25ybHWEU5bNngi25sKr/QiEhwWCcSxaCwRvvfVW06ZNG/PZZ5958v6nTp0ye/fuNZs2bTL33nuvadKkidm5c6f1nE8//dSkp6ebrVu3lm3zYoFgZd99951JTU315LHJtWvXNn369Kmw7fbbbzcXXnih9axSAwcONEOHDvXs/efOnWtatmxp5s6da7Zt22b+/ve/m8aNG3uy6HHfvn3mkksuMZJMrVq1TK9evczIkSNNVlaWtYyatkDw9OnT5mc/+5k577zzTH5+vic5R48eNXv37jVr1641N910k2nbtq3Jy8uzmrVp0yaTkZFR4aDNqwWCle3fv9+TxyZ/8cUXRpL55S9/WeF1P/vZz8x1111nLaeyzp07m3HjxoX9/k5ZU6ZMMZ06dTILFy40W7duNX/9619N/fr1zVtvvWU1Z9OmTaZ79+5lfTFo0CBzxRVXmMGDB4ed4+/nq1cd4fSz3FZPOOXY7IhgWTZ7wl+OVx3hdp8r0p7wl+NVR7iZk42eCJTjRUcEyrLVE4H2jb3oBzf74Tb6wU2OrX5wyrLVD4FyvOiHUI6XIumHQDle9IPbOUXaD8FybPdDsCxb/eB0TGurJ0I5do60I0LJiqQn3ObY6AinLFs9Ec45jnA7winLVk+EOqdIOsJNlo2ecJPjxbGGMRXPR3l5Qj7QeS8vHg0YKMvmcUagHC/ORVTO8uo4o3KOP7bORVTO8uo4o3JOZTbPRfjL8uI4w1+OzX5wOo9sqydCOV8daU+EkhVJT7jNsdETTlm2eiKc6wrh9oRTlq2eCHVOkfSEmywbPeEmx4v9iMrXgLzajwh2rcn2fkSwLJv7EYFyvNiPqJzl1X6Em2uCtvYjKmd5tR/hNCeb+xH+srzYj/CXY6sfnK7b2v7Him6vEUfSE6HkRNoRbrMi7QmnHJsdEc61/HB6winHZkeEOqdwe8JNjq2OcJNlqyeCrblggWDVwgLBOBaNBYI5OTmmZcuW5uOPP/Y0p7wBAwaY//f//p/1950/f35ZKZV+SDI+n8/UqlUr4n/ZEkzPnj3Nvffea/19W7dubcaMGVNh27Rp00xmZqb1LGOMOXjwoElISDCvvvqqJ+9vjDEtW7Y0U6dOrbDtwQcfNJ07d/Ys8+jRo2U/lK699lrz05/+1Np7V/57WroDVHmH9ZJLLjF33HGHtZzyorVA8PTp02b48OHm3HPPNV9//bVnOZV16NAh4rtMVs7685//XNYN5fsiISHBtGnTxlpOIE2aNDHTp08PO8df1qlTp0xiYqJ58MEHK7zu97//venbt6+1nPJWrVplJJkPPvgg7PcPlnX8+HFTu3Zts2jRogqvGzNmjBk0aJC1nPK+//57c+jQIWOMMRdccIEZO3ZsWBmBfr560RFufpbb6AmnHJsdEer+Sbg9ESjHi44IdU7h9kSgHC86ws2cbPREoBwvOsLNnGz1RKnSfWOv9iH8ZZXnxcX9yjm29yGCZVVmYz+ifI5X+xD+sgKxsR9RPserfQh/WeXZ3o8on+PVPoS/rPIi7QenY9p9+/ZZ6YlQjp0j7Qi3WZH2RLjnA8LpCKesP/3pT1Z6Itw5hdMRTlknT5600hOhzCnSjnDKOnr0qJWeCGVOtvchjPnP+Siv9yP8nffyYh/CX5ZX+xFO5/Js7UOUz/J6P8JpTrb2Icpneb0f4W9OXuxDlM/yej/C35xs9IPTeWRbPRHK+epIe8JtVqQ9Ee45+HB6winLVk+EO6dwesIpy1ZPhDKnSHvCKctWT4QyJ1v7Ef6uAXmxH+F0rcnmfkSwLJv7EaFcP4t0P8Jflhf7EaHMKdL9CH9ZXuxHOM3J5n6Evywv9iOc5hRpPzhdt7XZEaFcI46kJ9zm2OiIcK97h9oTTjk2OyLcOYXaE045NjsilDlF0hNOOTY7IpQ52dqP8LfmIhrXNeBeggA/jDEaN26c5s+fr+XLl6tdu3ZRyy4uLi575rlNAwYM0Pbt2/XBBx+UffTs2VMjR47UBx98oFq1alnPlKSjR49q//79at68ufX3vuiii7R79+4K2/bs2aM2bdpYz5Kk559/Xunp6RoyZIgn7y9Jx48fV0JCxWqqVauWiouLPctMSUlR8+bN9d1332np0qUaNmyYZ1nt2rVTs2bNtGzZsrJtBQUFWr9+vfr06eNZrtcKCwt17bXXau/evXr77bd11llnRS3bi8749a9/rW3btlXoi8zMTN19991aunSp1azKPv/8c33zzTfWOyMpKUm9evWKamc899xz6tGjh7p37+7J+xcWFqqwsDCqnZGWlqamTZtq79692rRpU8h94fTz1WZHROtnuZscWx0R7pxC7QmnHJsdEc6cwukJpxybHRHKnCLpCaccmx0Rypwi7YnKSv/8RmMfwqv98GA5Xu9DOM3J1pxL3yca+xDBxmxzP6I0Jxr7EP7m5MV+RGlONPYh/M0p0n5wOqY9++yzrfRENI+d3WTZ6Ilw5xRORzhljR492kpPhDOncDvCKSs5OdlKT4Qyp0g7wimrqKjISk+EMifb+xDlz0d5uR/h5Xkvpyyv9iPczMnWPkT5LC/3I5zmZHMfonyWl/sRgebkxT5E+Swv9yMCzclGPzidR7bVE9E8X+0my0ZPhDuncHrCKctWT4Qzp3B7winLVk+EMqdIe8Ipy1ZPhDInW/sR/q4BebEfEY1rTU5ZtvcjQplTpPsR/rK82I9wOycb+xH+srzYj3Cak839CH9ZXuxHOM0p0n5wum5rsyOidY3YTY6tjgh3TqH2hFOOzY4IZ07h9IRTjs2OCGVOkfSEU47NjghlTrb2I/ytuaiuayPiVowWJiJMR44cMVu2bDFbtmwxksqep/7JJ59YzbnttttMWlqaWblypfnqq6/KPo4fP24159577zXvvPOOOXDggNm2bZu59957jc/nM2+++abVnEC8eMTw+PHjzcqVK82BAwfMu+++a7Kzs02TJk3KVl3btGHDBpOYmGgeeughs3fvXvPSSy+ZevXqmdmzZ1vPKioqMq1btzb33HOP9fcu74YbbjAtWrQwixYtMgcOHDCvvPKKadKkifn9739vPWvJkiVm8eLF5uOPPzZvvvmm6d69u+ndu7c5ffp0RO/r9Pf00UcfNQ0bNjQLFiww27ZtM8OGDTPt2rUzJ06csJrzzTffmC1btpjXX3/dSDL/+Mc/zJYtW8xXX31ldU6nT582V155pWnZsqX54IMPKnTGqVOnrOUcPXrU3HfffWbt2rXm4MGDZtOmTebGG280ycnJZseOHVbn5E+4t9oOlnPkyBFz1113mbVr15oDBw6Yt99+25x//vmmY8eO5uTJk9bn9Morr5jatWubmTNnmr1795q//vWvplatWmb16tVWc4wxJj8/39SrV88888wzIc8jlKxLL73UdO3a1axYscJ8/PHH5vnnnzd16tQx06ZNs5rz8ssvmxUrVpj9+/ebV1991bRp08ZcddVVIc/Hzc9XWx3hJstGTzjl2OwIpyxbPRHOflC4HeGUZasn3MzJVke4/f5F2hNucmx1hJssGz3htG9sqx/cZNnajwiWY7MfnLJs7keEegwTySN9gmXZ3I9wmpOtfnCTZYyd/QinHFv94CbL1n6EP5WPaW32RLAcm8cawbJs90SgHNvHGsGy/LH1CNHyObaPNYJlGWO3J4LlGGPvWMMpy2ZPBMux1RFO56Ns9YNTjs1+CJZlsx+C5djuh1DPG4bbD8FybPeD05xs9YOb752tfnDKstUPTjk29yHcnEe20RNucmz1hFOWrZ5wyrHZE+Gc7w+nJ5xybPaEmznZ6Am33zsbPeEmy0ZPuMmx2RPBrgHZPM4IlmP7OCNQlu3jjEA5XhxnhHKtLpLjjEA5XhxnBJuTzeMMp++dzeOMYFk2jzOC5djqBzfXbW11hJssGz3hlGOzI5yybPVEONfXw+0IpyxbPeFmTrY6wu33L9KecJNjqyPcZNnqCac1F16dr0ToWCAYZ1asWGEknfFxww03WM3xlyHJPP/881ZzbrrpJtOmTRuTlJRkmjZtagYMGBC1xYHGeLNAcMSIEaZ58+YmKSnJtGjRwowYMcLs27fPakZ5r732munWrZtJTk42WVlZZubMmZ7kLF261Egyu3fv9uT9SxUUFJjf/OY3pnXr1qZOnTrm7LPPNvfff3/EF3/8mTdvnjn77LNNUlKSadasmcnJyTHff/99xO/r9Pe0uLjYTJgwwWRkZJjk5GQzYMCAsL6vTjnPP/+8369PmjTJalbpbbz9faxYscJazokTJ8zPf/5zk5mZaZKSkkzz5s3NlVdeaTZs2BDyfJyy/Al3RzlYzvHjx83AgQNN06ZNTe3atU2bNm3MzTffbHJzcz2b03PPPWc6dOhg6tSpY7p37x7WI8Pd5MyYMcPUrVs34r9TTllfffWVGT16tMnMzDR16tQxnTt3No8//rgpLi62mvPkk0+ali1bmtq1a5vWrVubBx54IKxecvPz1VZHuMmy0RNOOTY7winLVk+Esx8Ubkc4ZdnqCbdzstERbrMi7Qk3ObY6wk2WjZ5w2je21Q9usmztRwTLsdkPTlk29yNCPYaJ5IR8sCyb+xFu5mSjH9xm2diPcMqx1Q9usmztR/hT+ZjWZk8Ey7F5rBEsy3ZPBMqxfawRLMsfLxYI2j7WCJZVylZPOOXYOtZwyrLZE8FybHWE0/koW/3glGOzH4Jl2eyHYDm2+yHU84bh9kOwHNv94GZONvrBTY6tfnDKstUPTjm29yGcziPb6gmnHJs9ESzLZk8Ey7HdE6Ge7w+3J4Ll2O4JN3Oy0RNucmz1hFOWrZ5wyrHZE8GuAdk8zgiWY/s4I1CW7eOMQDleHGeEcq0ukuOMQDleHGc4zcnWcYZTjs3jjGBZNo8zguXY6gc3121tdYSbLBs94ZRjsyOcsmz1RDjX18PtCKcsWz3hdk42OsJtVqQ94SbHVke4ybLVE05rLrw6X4nQ+YwxRgAAAAAAAAAAAAAAAAAAoFpJcH4JAAAAAAAAAAAAAAAAAACINywQBAAAAAAAAAAAAAAAAACgGmKBIAAAAAAAAAAAAAAAAAAA1RALBAEAAAAAAAAAAAAAAAAAqIZYIAgAAAAAAAAAAAAAAAAAQDXEAkEAAAAAAAAAAAAAAAAAAKohFggCAAAAAAAAAAAAAAAAAFANsUAQAAAAAAAAAAAAAAAAAIBqiAWCAAAAAAAAiGuzZs2Sz+eTz+fTwYMHz/j66NGj5fP51LZt25iNAbEzefLkst8bAAAAAAAAoKZhgSAAAAAAAABiauXKlWULuNx8zJo1K9ZDjhuXXXZZ2fetVq1a2rlzZ9DXHzx4sOz1kydPjs4gAQAAAAAAAHiGBYIAAAAAAABAFeHl3Q6Li4tZ9AcAAAAAAADUMImxHgAAAAAAAABQ6rbbbtPYsWODvqZly5YhveesWbO46+C//etf/9LWrVvVvXv3WA8FAAAAAAAAQBSwQBAAAAAAAABVRnp6urp16xbrYVQ7DRo00KlTp3T69GlNnDhRCxYsiPWQAAAAAAAAAEQBjxgGAAAAAAAAqrnGjRvrv/7rvyRJCxcu1KZNm2I8IgAAAAAAAADRwAJBAAAAAAAAVGujR4+Wz+dT27Ztg77utdde0+DBg9W0aVPVq1dPnTp10t13363c3FxJUtu2beXz+TR69GjHzOLiYs2cOVN9+/ZVo0aNlJKSonPPPVcPPfSQjh8/fsbrJ0+eLJ/PpxdeeEGS9Mknn8jn853xEYk//OEPqlOnjiRp4sSJYb3HrFmzysZy8ODBgK87ePBg2ev8Pd658u9Jbm6u7rrrLnXq1En16tVTixYtdO2112rnzp1nvO8dd9yhTp06qW7dusrIyNDIkSO1f/9+13P4/vvvNWnSJHXt2lX169dX48aN1b9/f82dO9fVrz958qSmTp2qAQMGqFmzZkpKSlJ6erqys7P13HPP6Ycffgj4ayv/Gdq8ebNGjx6tdu3aKTk5OeLfYwAAAAAAAKAyHjEMAAAAAACAGi8nJ0fTpk2rsG3v3r3605/+pNmzZ+uNN95w/V7Hjx/XwIEDtWzZsgrbt2/fru3bt2vhwoVavny5UlJSrIzdrRYtWuiWW27Rk08+qcWLF2vt2rXq06dPVMfgz9atWzV48OCyhZiSdOLECf3zn//UG2+8oSVLlujiiy/W8uXLddVVVyk/P7/sdSdPntScOXO0ePFirV69Wl27dg2adeDAAf3kJz+psKDw2LFjWrlypVauXKlXX31VL730khIT/Z823bp1q4YNG6ZPPvmkwvbDhw9r2bJlWrZsmWbMmKHXXntNGRkZQccyffp03X777UEXFAIAAAAAAACR4g6CAAAAAAAAqNH++Mc/li0ObNWqlZ5++mmtX79eq1at0v3336/8/Hz94he/8HvnP39uvvlmrVixQjfccINef/11bd68WfPnzy9bjLdhwwb9z//8T4VfM3bsWG3fvl3Dhg2TJGVmZpYtKCz/Ean77rtP9erVkyRNmDAh4veL1PHjx/Xzn/9cp0+f1sMPP6x3331X69at0+TJk5WUlKRjx47p17/+tfbt26fhw4erQYMGevLJJ7Vu3TqtWbNGv/3tb+Xz+fTdd99pzJgxjnkjRozQgQMHdOutt+rtt9/Wxo0b9dxzz6lTp06SpJdffll3332331+7b98+XXrppfrkk0+Umpqq++67T/Pnz9emTZu0dOlS5eTkKDExURs3btSwYcNUWFgYcBwbN27UuHHj1LJlS02dOrVsPo888kh430gAAAAAAAAgAO4gCAAAAAAAgCrj0KFD2rFjR8Cvp6enKz093Vpebm6uJk2aJEnq0KGD1q5dqyZNmpR9vV+/fvrpT3+q/v376/Tp067e87333tOLL76oUaNGlW07//zzdcUVV6hnz57asWOHnn32WT344INld6ornVfDhg0lSbVr11a3bt0szfI/MjIylJOToylTpmjZsmVatWqVLrnkEus5bh0+fFjGGG3YsEHt27cv2967d281adJE48aN08GDB9W3b181a9ZM7777rpo2bVr2uosuukiJiYmaMmWK1q9fry1btui8884LmLdx40bNmTNHv/zlL8u29ezZU9dcc4369eunrVu36qmnntKYMWPO+P7fcMMNys/P13nnnac333yzwp8TSRo4cKCGDh2qIUOGaP369Zo1a5Zuvvlmv+P48MMPdc4552jVqlVlv+el8wEAAAAAAABs4g6CAAAAAAAAqDKeeeYZnXPOOQE/Kj8GOFIvvPCCTp48KUn6y1/+csaiL0nq27evcnJyXL/nVVddVWFxYKnk5GSNGzdOkvTNN9/oww8/DHPUkfn973+v+vXrS6oadxF88MEHKywOLHXTTTepTp06kkoWEj711FMVFgeWuu2228r+e/Xq1UGzhg4dWmFxYKkGDRpo5syZkqTi4mJNnz69wtdXr16t9957T1LJnxl/f04kafDgwfrFL34hSZo1a1bQsTz99NMVFgcCAAAAAAAAXmCBIAAAAAAAAGqst99+W5LUpEkTXXHFFQFfd/3117t+z5EjRwb8Wo8ePcr+++OPP3b9njY1adJEd9xxhyRp1apVZd+DWPD5fLr22mv9fq1u3brq2LGjJKlRo0YaNGiQ39e1a9dODRo0kOT8Pb3xxhsDfu2CCy5Q165dJemM78nChQslSZ07d9Y555wTNKP0jowbN27UDz/84Pc1rVq1Ur9+/YK+DwAAAAAAAGADCwQBAAAAAABQZUyaNEnGmIAfkydPtppX+jjjH//4x0pICHyq7JxzzlFSUpKr98zKygr4tcaNG5f995EjR1yO0r677rpLaWlpkqSJEyfGbBxNmjSp8D2prPQOex06dJDP53N8ndP3tFevXkG/fsEFF0iS9uzZU+GR0ps2bZIk7d69Wz6fL+hH6V0iCwsL9e233/rNOffcc4OOAwAAAAAAALCFBYIAAAAAAACosb777jtJ8vvo2vJq1aoVdCFbefXq1Qv4tfKLEIuKily9nxcaNWqk3/72t5KktWvXavHixTEZR7DvlfSf75fb1zl9T9PT04N+PSMjQ5JkjCn7syFJhw4dCvrrAjl+/Ljf7Y0aNQrr/QAAAAAAAIBQJcZ6AAAAAAAAAACi77e//a2efPJJfffdd5o4cWLQRyxXF8HuQhhM6cLD7t27a/bs2a5/XYsWLfxur1WrVljjAAAAAAAAAELFAkEAAAAAAADUWI0aNVJubq4OHz4c9HVFRUUV7ihXHaSmpuquu+7S/fffr02bNmnBggXq3r170F9T/g6IxcXFAV937Ngxa+O0KS8vT61atQr6dalkIWH5u/ydddZZkqSjR4+qW7du3g4SAAAAAAAAsIhHDAMAAAAAAKDG6tq1qyTpgw8+CLrgbfv27Tp16pTn4wn3DnfhuuOOO9SkSRNJ0qRJk2SMCfr6Bg0alP13sAWTe/bssTNAyzZu3Ojq6x07dlRSUlLZ9vPOO0+S9PHHHys3N9e7AQIAAAAAAACWsUAQAAAAAAAANdaAAQMkSV9//bUWL14c8HV///vfozKeOnXqSFJUFiNKUv369XXPPfdIkrZu3ap//etfQV/frl27sv/etGlTwNfNnTvXzgAte+GFFwJ+bePGjdqxY4ckKTs7u8LXrrzySkmSMUZPPvmkdwMEAAAAAAAALGOBIAAAAAAAAGqsG264QcnJyZKkO++8U19//fUZr1m7dq2efvrpqIynefPmkqRDhw7pyJEjUckcO3asMjIyJEmPPfZY0Nd269ZNjRs3liRNnTrV70LGl19+Wf/85z/tD9SChQsX6uWXXz5j+9GjR3XLLbdIKnmMcul/lxo4cKAuuOACSdKUKVP8vkd527dv12uvvWZp1AAAAAAAAED4WCAIAAAAAACAGiszM1OTJk2SJO3bt089evTQM888o40bN2rNmjWaMGGCBgwYoMzMTDVt2lSSt48B7tu3rySpuLhYt956q9atW6d9+/aVfXihXr16uu+++yTJ7wLJ8hITE8sWz+3YsUOXX365FixYoC1btmjJkiUaM2aMfvnLX5bNo6rp2bOnfvWrXyknJ0crVqzQ5s2b9fzzz6tnz57asmWLJCknJ0fnnnvuGb92zpw5aty4sYqKijRixAhdeeWVeumll7RhwwZt3rxZixcv1sMPP6w+ffro3HPP1TvvvBPt6QEAAAAAAABnSIz1AAAAAAAAAIBYuvfee/XJJ59oxowZ+vTTTzV27NgKX2/SpIn++c9/6qqrrpL0n8cAe+Hyyy/XhRdeqHXr1mnOnDmaM2dOha8bYzzJveWWWzRlyhR98cUXjq994IEHtGLFCq1bt07vvfeehg8fXuHrl112maZOnapu3bp5MtZIvPzyyxowYICmTZumadOmnfH1q6++Wk888YTfX9u+fXutXbtWV199tXbs2KHXXnst6F0CU1NTrY0bAAAAAAAACBd3EAQAAAAAAECN5vP5NH36dC1YsEADBw5U48aNVadOHXXo0EF33HGHtmzZop49e6qgoECSlJaW5tlYEhIS9Oabb+qBBx5Q9+7dVb9+fU/vWFiqTp06uv/++129tl69elq+fLkeeughnXPOOapbt65SU1PVq1cvTZ06VW+//bZSUlI8HnF42rVrp82bN+sPf/iDunTponr16iktLU2XXHKJZs+erf/7v/9TYmLgf1PdqVMnffDBB5ozZ46uvvpqtW7dWnXr1lVSUpKaN2+uyy67TA888IA2b96siRMnRnFmAAAAAAAAgH8+49U/OwYAAAAAAACqic8//1ytWrWSJP3tb3/TmDFjYjwiAAAAAAAAAHDGHQQBAAAAAAAAB3Pnzi377wsvvDCGIwEAAAAAAAAA97iDIAAAAAAAAGq0Y8eOqaCgQM2bN/f79S1btujSSy/VkSNH1KNHD23atCnKIwQAAAAAAACA8CTGegAAAAAAAABALB0+fFhdunTR8OHDNXjwYHXu3FnJycn68ssvtWTJEj333HM6ceKEfD6fnnjiiVgPFwAAAAAAAABc4w6CAAAAAAAAqNEOHjyodu3aBX1NUlKSnn32WV1//fVRGhUAAAAAAAAARI4FggAAAAAAAKjRCgsLNX/+fC1ZskQbN27U4cOH9e2336pevXpq27atsrOzdfvtt6tNmzaxHioAAAAAAAAAhIQFggAAAAAAAAAAAAAAAAAAVEMJsR4AAAAAAAAAAAAAAAAAAACwjwWCAAAAAAAAAAAAAAAAAABUQywQBAAAAAAAAAAAAAAAAACgGmKBIAAAAAAAAAAAAAAAAAAA1RALBAEAAAAAAAAAAAAAAAAAqIZYIAgAAAAAAAAAAAAAAAAAQDXEAkEAAAAAAAAAAAAAAAAAAKohFggCAAAAAAAAAAAAAAAAAFAN/X+Ix298aiOBd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505" y="2135265"/>
            <a:ext cx="9565106" cy="1873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88276"/>
            <a:ext cx="3351464" cy="2213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85" y="4088276"/>
            <a:ext cx="2971300" cy="2263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540" y="4098636"/>
            <a:ext cx="3034848" cy="22034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0822" y="4153019"/>
            <a:ext cx="2656427" cy="2023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371600"/>
            <a:ext cx="12192000" cy="478631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400" b="1" dirty="0" smtClean="0"/>
              <a:t>Display </a:t>
            </a:r>
            <a:r>
              <a:rPr lang="en-US" sz="1400" b="1" dirty="0"/>
              <a:t>the names of the unique launch sites in the space mission</a:t>
            </a:r>
          </a:p>
          <a:p>
            <a:r>
              <a:rPr lang="en-US" sz="1400" dirty="0"/>
              <a:t>%</a:t>
            </a:r>
            <a:r>
              <a:rPr lang="en-US" sz="1400" dirty="0" err="1"/>
              <a:t>sql</a:t>
            </a:r>
            <a:r>
              <a:rPr lang="en-US" sz="1400" dirty="0"/>
              <a:t> select DISTINCT </a:t>
            </a:r>
            <a:r>
              <a:rPr lang="en-US" sz="1400" dirty="0" err="1"/>
              <a:t>launch_site</a:t>
            </a:r>
            <a:r>
              <a:rPr lang="en-US" sz="1400" dirty="0"/>
              <a:t>  from </a:t>
            </a:r>
            <a:r>
              <a:rPr lang="en-US" sz="1400" dirty="0" smtClean="0"/>
              <a:t>SPACEXTABLE</a:t>
            </a:r>
            <a:endParaRPr lang="tr-TR" sz="1400" dirty="0" smtClean="0"/>
          </a:p>
          <a:p>
            <a:r>
              <a:rPr lang="en-US" sz="1400" b="1" dirty="0"/>
              <a:t>Display 5 records where launch sites begin with the string 'KSC'</a:t>
            </a:r>
          </a:p>
          <a:p>
            <a:r>
              <a:rPr lang="en-US" sz="1400" dirty="0"/>
              <a:t>%</a:t>
            </a:r>
            <a:r>
              <a:rPr lang="en-US" sz="1400" dirty="0" err="1"/>
              <a:t>sql</a:t>
            </a:r>
            <a:r>
              <a:rPr lang="en-US" sz="1400" dirty="0"/>
              <a:t> select * from SPACEXTABLE WHERE </a:t>
            </a:r>
            <a:r>
              <a:rPr lang="en-US" sz="1400" dirty="0" err="1"/>
              <a:t>launch_site</a:t>
            </a:r>
            <a:r>
              <a:rPr lang="en-US" sz="1400" dirty="0"/>
              <a:t> LIKE 'KSC%' LIMIT </a:t>
            </a:r>
            <a:r>
              <a:rPr lang="en-US" sz="1400" dirty="0" smtClean="0"/>
              <a:t>5</a:t>
            </a:r>
            <a:endParaRPr lang="tr-TR" sz="1400" dirty="0" smtClean="0"/>
          </a:p>
          <a:p>
            <a:r>
              <a:rPr lang="en-US" sz="1400" b="1" dirty="0"/>
              <a:t>Display the total payload mass carried by boosters launched by NASA (CRS)</a:t>
            </a:r>
          </a:p>
          <a:p>
            <a:r>
              <a:rPr lang="en-US" sz="1400" dirty="0"/>
              <a:t>%</a:t>
            </a:r>
            <a:r>
              <a:rPr lang="en-US" sz="1400" dirty="0" err="1"/>
              <a:t>sql</a:t>
            </a:r>
            <a:r>
              <a:rPr lang="en-US" sz="1400" dirty="0"/>
              <a:t> SELECT sum(PAYLOAD_MASS__KG_) from SPACEXTABLE WHERE Customer LIKE "NASA (CRS)"</a:t>
            </a:r>
          </a:p>
          <a:p>
            <a:r>
              <a:rPr lang="en-US" sz="1400" b="1" dirty="0"/>
              <a:t>Display average payload mass carried by booster version F9 v1.1</a:t>
            </a:r>
          </a:p>
          <a:p>
            <a:r>
              <a:rPr lang="en-US" sz="1400" dirty="0"/>
              <a:t>%</a:t>
            </a:r>
            <a:r>
              <a:rPr lang="en-US" sz="1400" dirty="0" err="1"/>
              <a:t>sql</a:t>
            </a:r>
            <a:r>
              <a:rPr lang="en-US" sz="1400" dirty="0"/>
              <a:t> SELECT AVG(PAYLOAD_MASS__KG_) from SPACEXTABLE WHERE </a:t>
            </a:r>
            <a:r>
              <a:rPr lang="en-US" sz="1400" dirty="0" err="1"/>
              <a:t>Booster_Version</a:t>
            </a:r>
            <a:r>
              <a:rPr lang="en-US" sz="1400" dirty="0"/>
              <a:t> = "F9 v1.1"</a:t>
            </a:r>
          </a:p>
          <a:p>
            <a:r>
              <a:rPr lang="en-US" sz="1400" b="1" dirty="0"/>
              <a:t>List the date where the </a:t>
            </a:r>
            <a:r>
              <a:rPr lang="en-US" sz="1400" b="1" dirty="0" err="1"/>
              <a:t>succesful</a:t>
            </a:r>
            <a:r>
              <a:rPr lang="en-US" sz="1400" b="1" dirty="0"/>
              <a:t> landing outcome in drone ship was </a:t>
            </a:r>
            <a:r>
              <a:rPr lang="en-US" sz="1400" b="1" dirty="0" err="1"/>
              <a:t>acheived</a:t>
            </a:r>
            <a:r>
              <a:rPr lang="en-US" sz="1400" b="1" dirty="0"/>
              <a:t>.</a:t>
            </a:r>
          </a:p>
          <a:p>
            <a:r>
              <a:rPr lang="en-US" sz="1400" dirty="0"/>
              <a:t>%</a:t>
            </a:r>
            <a:r>
              <a:rPr lang="en-US" sz="1400" dirty="0" err="1"/>
              <a:t>sql</a:t>
            </a:r>
            <a:r>
              <a:rPr lang="en-US" sz="1400" dirty="0"/>
              <a:t> SELECT Date FROM SPACEXTABLE WHERE </a:t>
            </a:r>
            <a:r>
              <a:rPr lang="en-US" sz="1400" dirty="0" err="1"/>
              <a:t>Landing_Outcome</a:t>
            </a:r>
            <a:r>
              <a:rPr lang="en-US" sz="1400" dirty="0"/>
              <a:t> ="Success (drone ship)"</a:t>
            </a:r>
          </a:p>
          <a:p>
            <a:r>
              <a:rPr lang="en-US" sz="1400" b="1" dirty="0"/>
              <a:t>List the names of the boosters which have success in ground pad and have payload mass greater than 4000 but less than 6000</a:t>
            </a:r>
          </a:p>
          <a:p>
            <a:r>
              <a:rPr lang="en-US" sz="1400" dirty="0"/>
              <a:t>%</a:t>
            </a:r>
            <a:r>
              <a:rPr lang="en-US" sz="1400" dirty="0" err="1"/>
              <a:t>sql</a:t>
            </a:r>
            <a:r>
              <a:rPr lang="en-US" sz="1400" dirty="0"/>
              <a:t> SELECT </a:t>
            </a:r>
            <a:r>
              <a:rPr lang="en-US" sz="1400" dirty="0" err="1"/>
              <a:t>Booster_Version</a:t>
            </a:r>
            <a:r>
              <a:rPr lang="en-US" sz="1400" dirty="0"/>
              <a:t> FROM SPACEXTABLE WHERE </a:t>
            </a:r>
            <a:r>
              <a:rPr lang="en-US" sz="1400" dirty="0" err="1"/>
              <a:t>Landing_Outcome</a:t>
            </a:r>
            <a:r>
              <a:rPr lang="en-US" sz="1400" dirty="0"/>
              <a:t> ="Success (ground pad)" AND PAYLOAD_MASS__KG_&gt;4000 AND PAYLOAD_MASS__KG_&lt;6000 </a:t>
            </a:r>
          </a:p>
          <a:p>
            <a:r>
              <a:rPr lang="en-US" sz="1400" b="1" dirty="0"/>
              <a:t>List the total number of successful and failure mission outcomes</a:t>
            </a:r>
          </a:p>
          <a:p>
            <a:r>
              <a:rPr lang="en-US" sz="1400" dirty="0"/>
              <a:t>%</a:t>
            </a:r>
            <a:r>
              <a:rPr lang="en-US" sz="1400" dirty="0" err="1"/>
              <a:t>sql</a:t>
            </a:r>
            <a:r>
              <a:rPr lang="en-US" sz="1400" dirty="0"/>
              <a:t> SELECT COUNT(</a:t>
            </a:r>
            <a:r>
              <a:rPr lang="en-US" sz="1400" dirty="0" err="1"/>
              <a:t>Mission_Outcome</a:t>
            </a:r>
            <a:r>
              <a:rPr lang="en-US" sz="1400" dirty="0"/>
              <a:t>) as "Successful Mission" FROM SPACEXTABLE WHERE </a:t>
            </a:r>
            <a:r>
              <a:rPr lang="en-US" sz="1400" dirty="0" err="1"/>
              <a:t>Mission_Outcome</a:t>
            </a:r>
            <a:r>
              <a:rPr lang="en-US" sz="1400" dirty="0"/>
              <a:t> ="</a:t>
            </a:r>
            <a:r>
              <a:rPr lang="en-US" sz="1400" dirty="0" smtClean="0"/>
              <a:t>Success</a:t>
            </a:r>
            <a:r>
              <a:rPr lang="en-US" sz="1400" dirty="0"/>
              <a:t>"</a:t>
            </a:r>
            <a:endParaRPr lang="tr-TR" sz="1400" dirty="0" smtClean="0"/>
          </a:p>
          <a:p>
            <a:r>
              <a:rPr lang="en-US" sz="1400" dirty="0"/>
              <a:t>%</a:t>
            </a:r>
            <a:r>
              <a:rPr lang="en-US" sz="1400" dirty="0" err="1"/>
              <a:t>sql</a:t>
            </a:r>
            <a:r>
              <a:rPr lang="en-US" sz="1400" dirty="0"/>
              <a:t> SELECT COUNT(</a:t>
            </a:r>
            <a:r>
              <a:rPr lang="en-US" sz="1400" dirty="0" err="1"/>
              <a:t>Mission_Outcome</a:t>
            </a:r>
            <a:r>
              <a:rPr lang="en-US" sz="1400" dirty="0"/>
              <a:t>) as "Failed Mission" FROM SPACEXTABLE WHERE </a:t>
            </a:r>
            <a:r>
              <a:rPr lang="en-US" sz="1400" dirty="0" err="1"/>
              <a:t>Mission_Outcome</a:t>
            </a:r>
            <a:r>
              <a:rPr lang="en-US" sz="1400" dirty="0"/>
              <a:t> !="</a:t>
            </a:r>
            <a:r>
              <a:rPr lang="en-US" sz="1400" dirty="0" smtClean="0"/>
              <a:t>Success</a:t>
            </a:r>
            <a:r>
              <a:rPr lang="en-US" sz="1400" dirty="0"/>
              <a:t>"</a:t>
            </a:r>
            <a:endParaRPr lang="tr-TR" sz="1400" dirty="0" smtClean="0"/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github.com/cuneytharp/testrepo/blob/main/jupyter-labs-eda-sql-edx_sqllite.ipynb</a:t>
            </a:r>
            <a:endParaRPr lang="en-US" sz="1600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347537"/>
            <a:ext cx="10583789" cy="55104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circles, cluster were used to visualize data. Mouseposition was used to get coordinates where mouse hovers. Polyline was used to show distance between coastline and launch site.Coloring data was gathered by a written function.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r>
              <a:rPr lang="en-US" sz="1800" dirty="0">
                <a:hlinkClick r:id="rId3"/>
              </a:rPr>
              <a:t>https://github.com/cuneytharp/testrepo/blob/main/lab_jupyter_launch_site_location.jupyterlite.ipynb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35" y="2435660"/>
            <a:ext cx="4982270" cy="3334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80463" y="1296235"/>
            <a:ext cx="11815021" cy="45631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decision tree, KNN and SVM methods were performed and %83.3 accuracy could be achieved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 was used for hyperparameter tuning with unique specified parameter lists.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3" y="2387689"/>
            <a:ext cx="5207429" cy="41695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640" y="2428944"/>
            <a:ext cx="2686961" cy="2214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726" y="4643472"/>
            <a:ext cx="2686961" cy="22145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562" y="2387689"/>
            <a:ext cx="2686961" cy="2214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726" y="4602217"/>
            <a:ext cx="2579547" cy="2169941"/>
          </a:xfrm>
          <a:prstGeom prst="rect">
            <a:avLst/>
          </a:prstGeom>
        </p:spPr>
      </p:pic>
      <p:sp>
        <p:nvSpPr>
          <p:cNvPr id="12" name="Cloud Callout 11"/>
          <p:cNvSpPr/>
          <p:nvPr/>
        </p:nvSpPr>
        <p:spPr>
          <a:xfrm>
            <a:off x="11081084" y="4647030"/>
            <a:ext cx="1178995" cy="612648"/>
          </a:xfrm>
          <a:prstGeom prst="cloudCallout">
            <a:avLst>
              <a:gd name="adj1" fmla="val -107081"/>
              <a:gd name="adj2" fmla="val 215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mtClean="0"/>
              <a:t>D.Tree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10035422" cy="3498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SVM,KNN and Logistic Regression models are best performing models for this data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set(%83.3)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seen, success rate of SpaceX is increasing continuously which may mean we can expect better success rates in future.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GEO,HEO,SSO, and ES L1 orbits have the best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are near to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ocean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1472059"/>
            <a:ext cx="10459910" cy="498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21132"/>
            <a:ext cx="10126488" cy="5163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Type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(Class, 1=100%)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07" y="1322932"/>
            <a:ext cx="4315427" cy="523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548" y="1846880"/>
            <a:ext cx="6276525" cy="4782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10040"/>
            <a:ext cx="7351305" cy="5447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58438"/>
            <a:ext cx="6506483" cy="4867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3958" y="2421994"/>
            <a:ext cx="441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Success increases with payload over 10000kg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AutoShape 2" descr="data:image/png;base64,iVBORw0KGgoAAAANSUhEUgAAAjcAAAGwCAYAAABVdURTAAAAOXRFWHRTb2Z0d2FyZQBNYXRwbG90bGliIHZlcnNpb24zLjUuMiwgaHR0cHM6Ly9tYXRwbG90bGliLm9yZy8qNh9FAAAACXBIWXMAAA9hAAAPYQGoP6dpAABQyElEQVR4nO3deVxU5f4H8M8MMMM+CMiioKC474oi7hWKWpq3zbSfW2baLbtFm95umlrZcts3za6mlUkupalhhruiGIg7uACy78KwDzNzfn8MTpJLjMzMmeXzfr3mDw5nzvk+EczH53nO80gEQRBAREREZCOkYhdAREREZEwMN0RERGRTGG6IiIjIpjDcEBERkU1huCEiIiKbwnBDRERENoXhhoiIiGyKo9gFmJtWq0VeXh48PDwgkUjELoeIiIiaQRAEVFZWok2bNpBKb983Y3fhJi8vD8HBwWKXQURERHcgOzsbQUFBtz3H7sKNh4cHAN1/HE9PT5GrISIiouZQKpUIDg7Wf47fjt2Fm2tDUZ6engw3REREVqY5U0o4oZiIiIhsCsMNERER2RSGGyIiIrIpDDdERERkUxhuiIiIyKYw3BAREZFNYbghIiIim8JwQ0RERDaF4YaIiIhsCsMNERER2RSGGyIiIrIpDDdERERkUxhuiIiILEBdgwZarSB2GTbB7nYFJyIisjSpBUo8+MUReLnKMC2yPR4dGAwvV5nYZVkt9twQERGJ7NP4S6hWaZBbXou3f03F4OXxWLjlFNIKKsUuzSox3BAREYkos6Qav57JBwC8FN0F3QI9UdegxQ+J2Yj+6ACmrjqK3ecKoeGQVbNxWIqIiEhEXx1Mh1YA7urSGk/fFYZ/juqIxIwyfHMkE7vOFuDI5VIcuVyKdt6umB7ZHg+HB0Ph4iR22RZNIgiCXUVBpVIJhUKBiooKeHp6il0OERHZsaLKOgx7Zy9Uai1inxyMiA4+Tb6fc7UG3x69gg2J2aiobQAAuMoc8NCAIMwYEoKOrd3FKFsUhnx+M9wQERGJ5L1dqfh872X0a+eFLU8NgUQiuel5NSo1fj6Rh2+OZOBCYZX++MjOrTFzaAhGdmoNqfTm77UVhnx+c1iKiIhIBFX1anybcAUAMG9kx1sGGwBwlTliakQ7TBkUjCOXS7HmcCbiUwux/0Ix9l8oRgdfN8wYEoIHBwTBXc6PdvbcEBERiWDVgXS8ufM8OrZ2w+7nRxrc83KltBrrEq7gx+PZqKxXAwA85I54ODwYM4a0R3sfN1OULRoOS90Gww0REYlNpdZixLt7UaCsw7sP9sYjA4Pv+FpV9WpsSc7BN4czkV5SDQCQSIC7u/hh1tBQDA3zuW2vkLXgsBQREZEF+zklFwXKOvh7ynF/vzYtupa73BHTI0PwfxHtceBiMb45kol9acWITy1CfGoROvm5Y+bQEPyjX1u4yuzjY589N0RERGak1QoY/eF+XC6uxsJxXTF3ZEej3+NycRXWHcnExqQc1Kg0AACFixMeHRiMaZHtEdTK1ej3NDUOS90Gww0REYnpt7MFePLbJHg4O+LIgrvh4Wy6NWuUdQ3Y+EcO1h7JRFZZDQBAKgHGdA/AzKEhiAj1tpohKw5LERERWSBBELBi/2UAwP8Nbm/SYAMAns5OmD0sFDOHhGBvahHWHMnA4UuliDtbgLizBegW6IlZQ0IwsW8bODs5mLQWc2LPDRERkZkkZpThkZUJkDlKceiVu+Dn4Wz2Gi4UVuKbI5nYkpyDugYtAKCVqxOmRrTD/w1uj0CFi9lrag4OS90Gww0REYnl8W+OY09qEaYMaoflD/QStZbyGhVij2djXcIV5JbXAgAcpBKM6xmAWUND0L9dK4sasmK4uQ2GGyIiEkNaQSWiPzoAiQTY88IohPpaxjo0ao0Wv58vxJrDmTiWUaY/3jtIgZlDQnBv70DIHcUfsmK4uQ2GGyIiEkNMbAq2nMjF+F4B+OKxAWKXc1Nn8yqw9kgmfk7Jg0qtG7LydZfjsYh2eGxwO1GG0a5huLkNhhsiIjK33PJajHx3L9RaAdueGYreQV5il3RbpVX12HA8G98mXEGBsg4A4OQgwX2922DmkBD0CfYye00MN7fBcENEROa29JdzWH04A0M6+mD9nMFil9NsDRot4s4U4JsjmUi6clV/vH87L8wcGopxPQPg5CA1Sy18FJyIiMhClNeosOF4FgDdBpnWxMlBigl92mBCnzY4mV2Ob45kYvupPCRnlSM56wT8PeWYNrg9pgxqBx93udjl6rHnhoiIyIQ+ib+ID3ZfQPdAT+x4dphFPYF0J4oq67D+WBa+O5qFkqp6AIDMUYr7+7TBzKEh6NFGYZL7cljqNhhuiIjIXGpVGgx9Zw/KqlX4+NG+uL9vW7FLMpp6tQY7T+djzeFMnMqp0B8fFOqNWUNCMLq7PxyNOGRlyOe3eQbKiIiI7NDGpGyUVasQ7O2Ce3sFil2OUckdHfCPfkHY+vRQbH5qCCb0aQNHqQSJGWV4ceNJ1DRoRKuNc26IiIhMQK3R4qsD6QCAOcM7GLUXw5JIJBIMaN8KA9q3QsH4bvju6BVIJbqtH8TCcENEZIcEQUB6STVCfdwglVr3HBBLteN0PnKu1sLbTYaHBwSLXY5ZBCic8WJ0F7HL4LAUEZE9+nL/Zdzz/n4s23FO7FJskm6DTF2vzcwhIXCRib/Crz1huCEisjOXiirx0e6LAIBvjmTi9HWTQck4Dlwswfl8JVxlDpge2V7scuwOww0RkR3RagW8svk0VBotZA5SCALw2tYz0Grt6sFZk1ux7zIA4NGB7eDlKhO5GvvDcENEZEe+PXoFSVeuwk3mgB/nRcJD7oiU7HLE/pEtdmk242R2ORLSS+EoleCJ4aFil2OXGG6IiOxEbnkt3o1LBQC8Mq4r+gZ74fnRnQEA78Sl4mq1SszybMaK/bpem4l926CNl4vI1dgnhhsiIjsgCAL+89NpVKs0CG/fCv8XoZsHMj2yPboGeKC8pgHv7koVuUrrl15chbizBQCsb6sFW8JwQ0RkB7adzMPetGLIHKR4+8He+se/HR2kWDapJwBgw/FsnMi6ervL0N9YdTAdggDc09UPnf09xC7HbjHcEBHZuLJqFZb8onvke/7dYQjzc2/y/YEh3niwf5B+crGGk4vvSFFlHTYn5QIA5o1ir42YGG6IiGzc0l/Ooqxaha4BHph7i6GSheO7wsPZEWdylVh/7IqZK7QNaw5nQqXRon87L4S3byV2OXaN4YaIyIbtTSvCzyl5kEqAdx7sDZnjzf/s+7rL8VLjyrLv7UrT7/ZMzVNZ14DvjupC4byRHa1+529rJ3q4+fzzzxESEgJnZ2dEREQgMTHxtud///336NOnD1xdXREYGIjHH38cpaWlZqqWiMh6VNWr8eqW0wCAx4eGok+w123PfyyiPXq29YSyTo23f+XkYkOsP5aFyjo1wvzcEdXNX+xy7J6o4SY2NhYxMTFYvHgxkpOT0adPH0RHR6OoqOim5x8+fBjTp0/H7NmzcfbsWWzcuBGJiYmYM2eOmSsnIrJ878WlIq+iDsHeLogZ0/lvz3eQSrDsft3k4k1JOfgjs8zUJdqEerUG/zuUAQB4ckQH7tVlAUQNNx988AHmzJmDWbNmoXv37lixYgVcXV2xevXqm56fkJCAkJAQPPvsswgNDcWwYcMwd+7c2/b21NfXQ6lUNnkREdm6pCtlWNc4TLL8H73hKmvePsn92rXCowN1mzz+5+czUGu0JqvRVvx8IhdFlfUI8HTGpL5txS6HIGK4UalUSEpKQlRU1J/FSKWIiopCQkLCTd8TGRmJ7Oxs7Ny5E4IgoLCwEJs2bcL48eNveZ/ly5dDoVDoX8HB9rEzKxHZr3q1Bq9sPg1BAB4aEIRhnXwNev/LY7vCy9UJqQWVWJfAycW3o9UKWHlAt0Hm7GGht5zTROYl2k+hpKQEGo0G/v5Nxyb9/f1RUFBw0/cMHToU33//PSZPngyZTIaAgAAoFAp8/vnnt7zPwoULUVFRoX9lZ3OJcSKybZ/vuYRLRVXwdZfjP/d2M/j93m4yvBzdFQDw4e4LKFLWGbtEm/HbuUKkF1fD09kRUyLaiV0ONbKqiHnu3Dn861//wqJFi5CUlIS4uDhkZmZi3rx5t3yPXC6Hp6dnkxcRka1KLVDii8ZNG5dM7HHHmzY+OjAYfYK9UFmvxls7zxuzRJshCIJ+q4Vpke3hLm/e0B+ZnmjhxtfXFw4ODigsLGxyvLCwEAEBATd9z/LlyzF06FC89NJL6N27N6Kjo/HFF19g9erVyM/PN0fZREQWS6MVsGDzaai1AkZ398f4Xjf/W9ocUqkEb9zfExIJ8HNKHo6m86nUvzqWUYaU7HLIHKWYOYQbZFoS0cKNTCbDgAEDEB8frz+m1WoRHx+PyMjIm76npqYGUmnTkh0cHADoEjQRkT375kgmUrLL4SF3xLL7e7Z4rZVeQQo81jjUsmjrGTRwcnET13ptHh4QhNYecpGroeuJOiwVExODVatWYe3atTh//jyeeuopVFdXY9asWQB082WmT5+uP3/ChAnYsmULvvzyS6Snp+Pw4cN49tlnMWjQILRp00asZhARiS67rAb/3ZUGAFg4vhsCFM5Gue5LY7rC202GC4VVWHM4wyjXtAXn85XYl1YMqQSYM7yD2OXQX4g6QDh58mQUFxdj0aJFKCgoQN++fREXF6efZJyfn4+srCz9+TNnzkRlZSU+++wzvPDCC/Dy8sLdd9+Nd955R6wmEBGJThAE/Pun06ht0CAi1Fv/KLcxKFydsGBcV7y86RQ++v0iJvRpg0CFi9Gub61WNvbajOsZiBBfN5Grob+SCHY2nqNUKqFQKFBRUcHJxURkEzYl5eDFjSchd5Qi7rkRCDXyh61WK+DhlQlIunIV9/YOxOdT+xv1+tYm52oNRr63DxqtgF+eGYZeQQqxS7ILhnx+W9XTUkRE1FRxZT2Wbdft+P1cVGejBxtAN7l46f09IJUAO07l49DFEqPfw5p8fTADGq2AoWE+DDYWiuGGiMiKvf7LWVTUNqBHG0/MGW66J3Z6tFFgemQIAN3k4nq1xmT3smRXq1WIPa5bL23eLXZYJ/Ex3BARWand5wqx41Q+HKQSvPNgbzg6mPZPesyYzvB1lyO9pBpfH7TPycVrEzJR26BBjzaeGBZm2MrPZD4MN0REVkhZ14D//Kzb8fuJ4aHo2db0wyOezk549V7dysWf7rmI3PJak9/TktSo1Fh7JBOArtempY/ak+kw3BARWaF3fk1FobIeIT6ueD7q73f8NpZJfdtiUKg36hq0WPrLWbPd1xL8eDwbV2sa0M7bFeN63vkCiWR6DDdERFbmWHopvj+mWyZj+QO94ezkYLZ7SyQSLLu/JxykEuw6W4i9aUVmu7eYGjRarGocipszooPJhwCpZfjTISKyInUNGizcohuOmjIoGJEdfcxeQ5cADzw+NAQA8Pq2s6hrsP3JxTtO5SO3vBa+7jI8PCBI7HLobzDcEBFZkU/iLyK9pBp+HnIsGGf4jt/G8q+ozvD3lONKaQ1W7k8XrQ5zuH6DzJlDQszaU0Z3huGGiMhKnM2rwMoDuiCxbFJPKFycRKvFXe6I/9zbHQDwxb5LyCqtEa0WU9t3oRipBZVwkzlg2uAQscuhZmC4ISKyAmqNFq9sPgWNVsD4XgGI7iH+hNb7egdiaJgP6tVaLLHhycUr9ul6baYMageFq3iBkpqP4YaIyAr871AGzuQqoXBxwusTe4hdDgDd5OIlE3vCyUGC+NQi7D5XKHZJRnci6yqOZZTBUSrB48NMt0giGRfDDRGRhcssqcYHuy8AAF69txv8PIyz47cxhPm544nGXbFf33YWtSrbmlx8ba7N/X3boo0XNwy1Fgw3REQWTBAELNxyGvVqLYaF+Vrkkzrz7w5DG4Uzcstr8cW+S2KXYzSXi6vwW2Nv1LyRHUSuhgzBcENEZMFij2cjIb0Uzk5SvPWPXha5Kq6rzBGLJugmF6/cn46MkmqRKzKOVQfSIQhAVDc/dPL3ELscMgDDDRGRhSpU1uHNnecBAC+M7oJ2Pq4iV3Rr0T0CMLJza6g0WizedhaCIIhdUosUKeuwJTkXADfItEYMN0REFmrx1rOorFOjd5ACsxoXzbNUEokEr0/sAZmDFAcuFCPuTIHYJbXI/w5nQKXRIrx9K4SHeItdDhmI4YaIyALFnclH3NkCOJppx29jCPV1089NWbr9HGpUapErujPKugasP6rb3oK9NtbJ8n9biIjsTEVNA17bqls3Zt7IjugW6ClyRc331KgwBLVyQX5FHT6Jt87Jxd8fzUJlvRqd/Nxxd1c/scuhO8BwQ0RkYd7aeR7FlfXo0NoNz9wdJnY5BnGROeD1Cbp1eL4+mI5LRZUiV2SYugYNVh/WbZA5d2RHSKWWN4Gb/h7DDRGRBTlyqQSxf2QDAN550Lw7fhtLVHd/RHXzg1orYNFW65pc/NOJXBRX1iNQ4YyJfdqIXQ7dIYYbIiILUavSYEHjjt/TBrfHQCueyLp4Qg/IHaU4crkUv5zKF7ucZtFoBXzVuHfX7GGhkDnyI9Ja8SdHRGQhPvz9ArLKahCocMbLY7uIXU6LBHu74um7dENqb2w/h6p6y59c/NvZAmSUVEPh4oQpg9qJXQ61AMMNEZEFOJVTjq8P6noN3vxHT3g4W/8GjU+O6ID2Pq4oqqzHR43bR1gqQRD0Wy1MG9webnJHkSuilmC4ISISWYNGi5c3nYJWACb2aYO7u/qLXZJRODs5YEnjJp9rjmQircByJxcnpJfiZE4F5I5SzLTwNYXo7zHcEBGJ7KsD6UgtqEQrVycsbtzGwFaM6uKH6B7+0GgFvLb1jMVOLl6xX9dr9nB4EHzd5SJXQy3FcENEJKLLxVX4OP4iAGDRhO7wscEP1kUTesDFyQGJGWX46USu2OXc4GxeBQ5cKIZUAjw5nIv22QKGGyIikWi1AhZuPg2VWosRnVtjUt+2YpdkEm29XDD/Ht3k4rd2nkdFbYPIFTW1srHXZnyvQIvev4uaj+GGiEgk6xOzkJhZBleZA976R0+L3PHbWJ4Y1gEdWruhpEqFDy1ocnF2WQ12nNY9qs6tFmwHww0RkQjyK2rx9q+pAICXorsgqJVt9xjIHKVYOrEnAGBdQibO5lWIXJHO1wfTodEKGN7JFz3bKsQuh4yE4YaIyMwEQcBrP59BVb0a/dp5YXpkiNglmcWwTr64t3cgtALw2s9noNWKO7m4tKpevxo0e21sC8MNEZGZbT+Vj9/PF8HJQbfjt4Md7V/02r3d4SZzQHJWOTYl5Yhay9qEK6hr0KJXWwWGdPQRtRYyLoYbIiIzulqtwuvbdDt+P31XGDr7e4hckXkFKJzxXFRnAMDbcakor1GJUkeNSo11CZkAdL02tjzfyR4x3BARmdGyHedQWq1CZ393/HOUde34bSwzh4ags787yqpVeG9Xmig1bEjMRnlNA0J8XDG2Z4AoNZDpMNwQEZnJ/gvF2JKcC4kEePvB3na7MaOTgxRL79dNLl6fmIVTOeVmvX+DRov/HcoAAMwZ0cGuhgXthX3+ZhERmVl1vRr/btzxe+aQEPRv10rkisQ1uIMPJvVtA6FxcrHGjJOLfzmZh9zyWvi6y/Bg/yCz3ZfMh+GGiMgM/vtbGnLLa9HWywUvjrHuHb+N5d/3doOH3BEncyqw4XiWWe4pCIJ+0b5ZQ0Ph7ORglvuSeTHcEBGZWHLWVXxzJBMA8NYDvbjjdCM/D2c8P1o3ufjduDSUVZt+cvHetCKkFVbCTeaA/4tob/L7kTgYboiITEil1mLB5lMQBOCBfm0xsnNrsUuyKNMj26NboCcqahvwTuOihqa0Yp+u12ZqRDsoXJ1Mfj8SB8MNEZEJfbnvMi4UVsHHTYbX7rOtHb+NwdFBimX39wAAxP6RjeSsqya7V9KVq0jMLIOTgwSzh3Uw2X1IfAw3REQmcrGwEp/t1e34vXhiD7Ryk4lckWUKD/HGQwN0E3tNObl4xf7LAIBJfdsiQOFsknuQZWC4ISIyAY1WwCubT6FBI+Cern6Y0DtQ7JIs2oJxXeHp7IizeUp8d/SK0a9/qagKu88VAgDmjmSvja1juCEiMoFvEzKRnFUOd7kj3rDxHb+NwdddjpeidU+R/fe3NBRX1hv1+l8d0PXajO7ujzA/+1oV2h4x3BARGVnO1Rq827jy7ivjuiJQ4SJyRdZhakR79GqrQGWdGst/PW+06xZU1OGnE7kAuEGmvWC4ISIyIkEQ8OpPZ1Cj0mBQiDceG9RO7JKshoNUgmWTekIiAbYk5yIxo8wo1119OAMNGgGDQrwxoL19L55oLxhuiIiM6OeUXOy/UAyZoxTLH+wFKZf2N0jfYC88OjAYALBo6xmoNdoWXa+itgHrj+kWCJw3inNt7AXDDRGRkZRW1WPpL+cAAP+6pxM6tnYXuSLr9HJ0V3i5OiG1oFK/+OGd+u7oFVTVq9HZ3x2jOvsZp0CyeAw3RERGsuSXc7ha04BugZ54cgR7Ce5UKzcZXhnbFQDw0e8XUaisu6Pr1DVosOZwJgBg7oiO7EWzIww3RERGsCe1ENtO5kEqAd55sBecHPjntSUmhwejT7AXqurVeHPHnU0u3pycg5KqerRROGNi3zZGrpAsGX/7iIhaqKpejf/8dAYA8MTwDugd5CVuQTZAKpXgjft1k4u3nczDkcslBr1foxWw6oBuq4XZwzswbNoZ/rSJiFro3bhU5FXUoZ23K56P6ix2OTajV5BCv7nloq1noVI3f3Jx3JkCZJbWQOHipJ+gTPaD4YaIqAX+yCzDt40r6i5/oBdcZA4iV2RbXhzTBT5uMlwqqsLqwxnNeo8gCPqtFmZEtucu7HaI4YaI6A7VNWjwSuOO34+EB2FomK/YJdkchasTFozTTS7+JP4i8spr//Y9Ry6X4nRuBZydpJgxJMTEFZIlYrghIrpDn++9hMvF1WjtIcer47njt6k82D8I4e1boUalwRs7zv3t+dd6bR4JD4aPu9zU5ZEFYrghIroD5/OV+HKf7kN06cQeULg6iVyR7ZJKJVh6f09IJcDO0wU4cKH4lueeya3AwYslcJBKMGc4H8e3Vww3REQG0mgFLNh8CmqtgOge/hjXizt+m1r3Np76IabF286iXq256XkrG5+QurdXIIK9Xc1VHlkYhhsiIgOtOZyBkzkV8HB2xNL7e4pdjt14fnRntPaQI6OkWv+Y9/WySmuw41QeAGDuSPba2DOGGyIiA2SV1uC/v+l2/H51fDf4ezqLXJH98HR2wqvjuwEAPtt7CdllNU2+v+pgOrQCMKJza/RooxCjRLIQDDdERAZ477c01DVoEdnBB5O5forZ3d+3DSJCvVHXoMXS7X9OLi6pqsePf2QDAOZx6wu7x3BDRNRM2WV/Dnu8dl93SCTcq8jcJBIJlk3qCUepBLvPFWJPaiEAYO2RTNSrtegdpEBkRx+RqySxMdwQETXT19cNe3Rv4yl2OXars78HHh8WCkA3ubi0qh7rEnQLKc4b2ZGhkxhuiIiao6xahVgOe1iMZ+/pBH9PObLLajH5q6OoqG1AqK8bonsEiF0aWQCGGyKiZliXkIm6Bi16teWwhyVwlzvitft0CydeKqoCAMwZ3gEOUvbaEMMNEdHfqlVpsPZIJgDdI8Yc9rAM9/YKxLDGLS983eV4oH9bkSsiSyF6uPn8888REhICZ2dnREREIDEx8bbn19fX49VXX0X79u0hl8sREhKC1atXm6laIrJHm5KycbWmAe28XTGWwx4WQyKRYPkDvTCqS2u8MaknnJ24aSnpiLpVamxsLGJiYrBixQpERETgo48+QnR0NNLS0uDn53fT9zzyyCMoLCzE//73P4SFhSE/Px9ardbMlRORvVBrtFh1ULcb9RPDQ+HoIPq/Cek6wd6u+GbWILHLIAsjEQRBEOvmERERGDhwID777DMAgFarRXBwMObPn48FCxbccH5cXBweffRRpKenw9vb+47uqVQqoVAoUFFRAU9PPu1ARLe3/VQenll/Aq1cnXBkwT1wkbF3gEgMhnx+i/ZPEJVKhaSkJERFRf1ZjFSKqKgoJCQk3PQ927ZtQ3h4ON599120bdsWnTt3xosvvoja2tpb3qe+vh5KpbLJi4ioOQRBwMr9umX+ZwwJYbAhshKiDUuVlJRAo9HA39+/yXF/f3+kpqbe9D3p6ek4dOgQnJ2d8dNPP6GkpAT//Oc/UVpaijVr1tz0PcuXL8eSJUuMXj8R2b6E9FKczq2As5MU0yNDxC6HiJrJqgaPtVotJBIJvv/+ewwaNAjjx4/HBx98gLVr196y92bhwoWoqKjQv7Kzs81cNRFZq2u9NpPDg+HtJhO5GiJqLtF6bnx9feHg4IDCwsImxwsLCxEQcPOnEQIDA9G2bVsoFH9uiNatWzcIgoCcnBx06tTphvfI5XLI5XLjFk9ENu98vhL7LxRDKgGeGM5F+4isiWg9NzKZDAMGDEB8fLz+mFarRXx8PCIjI2/6nqFDhyIvLw9VVVX6YxcuXIBUKkVQUJDJayYi+/HVAV2vzfhegQj2dhW5GiIyhKjDUjExMVi1ahXWrl2L8+fP46mnnkJ1dTVmzZoFQDekNH36dP35U6dOhY+PD2bNmoVz587hwIEDeOmll/D444/DxcVFrGYQkY3JLa/FtpO6DTLnjugocjVEZChR17mZPHkyiouLsWjRIhQUFKBv376Ii4vTTzLOz89HVlaW/nx3d3fs3r0b8+fPR3h4OHx8fPDII4/gjTfeEKsJRGSDVh/KgEYrYGiYD3oFKf7+DURkUURd50YMXOeGiG6noqYBkW/Ho0alwdrHB2Fk59Zil0REsJJ1boiILNF3x66gRqVB1wAPjOjkK3Y5RHQHGG6IiBrVNWiw5rBuq4V5Iztyg0wiK8VwQ0TUaEtyLkqqVGjr5YJ7eweKXQ4R3SGGGyIiABqtgK8P6h7/nj0sFE7cIJPIavG3l4gIwO5zhUgvqYbCxQmTBwaLXQ4RtcAdhxuVSoW0tDSo1Wpj1kNEZHaCIGDF/ssAgGmD28NNLuoqGUTUQgaHm5qaGsyePRuurq7o0aOHfh2a+fPn4+233zZ6gUREpnY88ypSssshc5RixpAQscshohYyONwsXLgQJ0+exL59++Ds7Kw/HhUVhdjYWKMWR0RkDisbe20eGhCE1h7ci47I2hnc9/rzzz8jNjYWgwcPbvKYZI8ePXD58mWjFkdEZGoXCysRn1oEiQSYww0yiWyCwT03xcXF8PPzu+F4dXU114QgIqtzbYPM6O4BCPV1E7kaIjIGg8NNeHg4duzYof/6WqD5+uuvb7mbNxGRJSqoqMPPKbkAgLkj2WtDZCsMHpZ66623MG7cOJw7dw5qtRoff/wxzp07hyNHjmD//v2mqJGIyCTWHM5Ag0bAoFBv9GvXSuxyiMhIDO65GTZsGFJSUqBWq9GrVy/89ttv8PPzQ0JCAgYMGGCKGomIjE5Z14D1x3RPe85jrw2RTbmjxRw6duyIVatWGbsWIiKz+eFYFirr1ejs745RnW+cR0hE1svgnhsHBwcUFRXdcLy0tBQODg5GKYqIyJTq1Rqsbtwgc87wDpBK+TAEkS0xONwIgnDT4/X19ZDJZC0uiIjI1Lam5KFQWQ9/Tznu79tW7HKIyMiaPSz1ySefANA9HfX111/D3d1d/z2NRoMDBw6ga9euxq+QiMiItFpB//j37GGhkDlyiz0iW9PscPPhhx8CaNyDZcWKJkNQMpkMISEhWLFihfErJCIyor1pRbhUVAUPuSOmDGondjlEZALNDjcZGbrx6bvuugtbtmxBq1Z8bJKIrM/K/bpem6mD28HD2UnkaojIFAx+Wmrv3r2mqIOIyOSSrlxFYmYZnBwkeHxoqNjlEJGJ3NGj4Dk5Odi2bRuysrKgUqmafO+DDz4wSmFERMb21QHd/nf/6NcW/p7Of3M2EVkrg8NNfHw8Jk6ciA4dOiA1NRU9e/ZEZmYmBEFA//79TVEjEVGLpRdX4bdzhQCAJ0dw0T4iW2bwYwILFy7Eiy++iNOnT8PZ2RmbN29GdnY2Ro4ciYcfftgUNRIRtdiqgxkQBCCqmz/C/DzELoeITMjgcHP+/HlMnz4dAODo6Ija2lq4u7tj6dKleOedd4xeIBFRSxVV1mFzcg4AbpBJZA8MDjdubm76eTaBgYG4fPmy/nslJSXGq4yIyEjWHsmESq1F/3ZeCG/PJz2JbJ3Bc24GDx6MQ4cOoVu3bhg/fjxeeOEFnD59Glu2bMHgwYNNUSMR0R2rqlfj24QrAIC5IztCIuFWC0S2zuBw88EHH6CqqgoAsGTJElRVVSE2NhadOnXik1JEZHE2JGZBWadGB183jO7mL3Y5RGQGBoebDh3+HK92c3PjqsREZLEaNFqsPqRbgPTJEdwgk8heGG1TlS1btqB3797GuhwRUYttP5WHvIo6+LrLMakfN8gkshcGhZuVK1fioYcewtSpU3Hs2DEAwJ49e9CvXz9MmzYNQ4cONUmRRESGEgRBv9XCrKEhcHZy+Jt3EJGtaHa4efvttzF//nxkZmZi27ZtuPvuu/HWW2/hsccew+TJk5GTk4Mvv/zSlLUSETXb/gvFSC2ohJvMAf8X0V7scojIjJo952bNmjVYtWoVZsyYgYMHD2LkyJE4cuQILl26BDc3N1PWSERksGu9NlMGtYPClRtkEtmTZvfcZGVl4e677wYADB8+HE5OTliyZAmDDRFZnFM55UhIL4WjVILHh3GDTCJ70+xwU19fD2fnPzeak8lk8Pb2NklRREQtsfKArtdmYp82aOPlInI1RGRuBj0K/tprr8HV1RUAoFKp8MYbb0ChUDQ5h2vdEJGYrpRW49fT+QCAJ7nVApFdana4GTFiBNLS0vRfDxkyBOnp6U3O4cqfRCS2rw9mQCsAo7q0RtcAT7HLISIRNDvc7Nu3z4RlEBG1XGlVPTYmZQMA5o7oKHI1RCQWoy3iR0QktnUJV1DXoEXvIAUGd+CcQCJ7xXBDRDahRqXGuoRMALpeGw6TE9kvhhsisgkb/8jB1ZoGtPN2xdieAWKXQ0QiYrghIqun1mix6qDuAYc5IzrAgRtkEtk1hhsisnq/nilAztVa+LjJ8PCAILHLISKRGRxu4uLicOjQIf3Xn3/+Ofr27YupU6fi6tWrRi2OiOjvCIKAlQcuAwCmR3KDTCK6g3Dz0ksvQalUAgBOnz6NF154AePHj0dGRgZiYmKMXiAR0e0cuVyKM7lKuDg5YHokN8gkIgNXKAaAjIwMdO/eHQCwefNm3HfffXjrrbeQnJyM8ePHG71AIqLbWbFf12szeWAwWrnJRK6GiCyBwT03MpkMNTU1AIDff/8dY8aMAQB4e3vre3SIiMzhbF4FDl4sgYNUgtncIJOIGhncczNs2DDExMRg6NChSExMRGxsLADgwoULCAriRD4iMp9VjRtkju8ViGBvV5GrISJLYXDPzWeffQZHR0ds2rQJX375Jdq2bQsA+PXXXzF27FijF0hEdDM5V2vwyyndBplzR3CDTCL6k8E9N+3atcP27dtvOP7hhx8apSAioub436EMaLQChoX5omdbhdjlEJEFMbjnJjk5GadPn9Z/vXXrVkyaNAn//ve/oVKpjFocEdHNXK1WYUNi4waZI9lrQ0RNGRxu5s6diwsXLgAA0tPT8eijj8LV1RUbN27Eyy+/bPQCiYj+6rujV1DboEH3QE8MC/MVuxwisjAGh5sLFy6gb9++AICNGzdixIgRWL9+Pb755hts3rzZ2PURETVR16DB2msbZI7swA0yiegGBocbQRCg1WoB6B4Fv7a2TXBwMEpKSoxbHRHRX2xOzkFJlQptvVwwvleg2OUQkQUyONyEh4fjjTfewLfffov9+/fj3nvvBaBb3M/f39/oBRIRXaPRCvrHv58YHgonB26PR0Q3Mvgvw0cffYTk5GQ888wzePXVVxEWFgYA2LRpE4YMGWL0AomIrvntbAEyS2vg5eqEyQODxS6HiCyUwY+C9+7du8nTUte89957cHDghnVEZBqCIGBFY6/N9MHt4Soz+M8XEdmJO+rTLS8vx9dff42FCxeirKwMAHDu3DkUFRUZtTgiomsSM8pwMrscckcppg8JEbscIrJgBv/T59SpU7jnnnvg5eWFzMxMzJkzB97e3tiyZQuysrKwbt06U9RJRHZuZWOvzUMDguDrLhe5GiKyZAb33MTExGDWrFm4ePEinJ2d9cfHjx+PAwcOGLU4IiIASCuoxJ7UIkgkwJzhXLSPiG7P4HBz/PhxzJ0794bjbdu2RUFBgVGKIiK63leNvTbjegYgxNdN5GqIyNIZHG7kcjmUSuUNxy9cuIDWrVsbpSgiomvyK2qx7WQuAODJER1FroaIrIHB4WbixIlYunQpGhoaAAASiQRZWVl45ZVX8OCDDxq9QCKyb2sOZ6JBIyAi1Bt9g73ELoeIrIDB4eb9999HVVUV/Pz8UFtbi5EjRyIsLAweHh548803TVEjEdmpitoGrD+WBQCYN5K9NkTUPAY/LaVQKLB7924cPnwYJ0+eRFVVFfr374+oqChT1EdEdmz9sSxU1avRxd8Do7pw2JuImueO1y4fOnQo/vnPf+Lll19uUbD5/PPPERISAmdnZ0RERCAxMbFZ7zt8+DAcHR31m3gSkW2pV2uw+nAGAODJEdwgk4iaz+Bw8+yzz+KTTz654fhnn32G5557zqBrxcbGIiYmBosXL0ZycjL69OmD6Ojov10MsLy8HNOnT8c999xj0P2IyHpsPZGH4sp6BHg6Y0KfNmKXQ0RWxOBws3nzZgwdOvSG40OGDMGmTZsMutYHH3yAOXPmYNasWejevTtWrFgBV1dXrF69+rbvmzdvHqZOnYrIyEiD7kdE1kGrFbDywGUAwOxhoZA5coNMImo+g/9ilJaWQqFQ3HDc09MTJSUlzb6OSqVCUlJSkyEtqVSKqKgoJCQk3PJ9a9asQXp6OhYvXtys+9TX10OpVDZ5EZFli08twuXiang4O+LRQdwgk4gMY3C4CQsLQ1xc3A3Hf/31V3To0PyVQ0tKSqDRaODv79/kuL+//y0XA7x48SIWLFiA7777Do6OzZsLvXz5cigUCv0rOJh/KIks3cr9ul6b/xvcHh7OTiJXQ0TWxuCnpWJiYvDMM8+guLgYd999NwAgPj4e77//Pj766CNj16en0WgwdepULFmyBJ07d272+xYuXIiYmBj910qlkgGHyIIlXSnDH1euQuYgxSxukElEd8DgcPP444+jvr4eb775JpYtWwYACAkJwZdffonp06c3+zq+vr5wcHBAYWFhk+OFhYUICAi44fzKykr88ccfOHHiBJ555hkAgFarhSAIcHR0xG+//aYPW9eTy+WQy7nJHpG1WLlft9XCP/q1hZ+n89+cTUR0I4PDDQA89dRTeOqpp1BcXAwXFxe4u7sbfA2ZTIYBAwYgPj4ekyZNAqALK/Hx8frwcj1PT0+cPn26ybEvvvgCe/bswaZNmxAaGnonTSEiC3KpqAq7z+v+wTNnBDfIJKI7Y3C4ycjIgFqtRqdOnZrsJXXx4kU4OTkhJCSk2deKiYnBjBkzEB4ejkGDBuGjjz5CdXU1Zs2aBUA3pJSbm4t169ZBKpWiZ8+eTd7v5+cHZ2fnG44TkXX6+mA6BAEY3d0fYX6G/6OJiAi4gwnFM2fOxJEjR244fuzYMcycOdOga02ePBn//e9/sWjRIvTt2xcpKSmIi4vTTzLOz89HVlaWoSUSkRUqUtZhS7Jug8x5I9lrQ0R3TiIIgmDIGzw9PZGcnIywsLAmxy9duoTw8HCUl5cbsz6jUyqVUCgUqKiogKenp9jlEFGjd+JS8eW+yxjQvhU2PzVE7HKIyMIY8vltcM+NRCJBZWXlDccrKiqg0WgMvRwREarq1fju6BUAwFzOtSGiFjI43IwYMQLLly9vEmQ0Gg2WL1+OYcOGGbU4IrIPGxKzUFmnRofWbojq5v/3byAiug2DJxS/8847GDFiBLp06YLhw4cDAA4ePAilUok9e/YYvUAism0qtRb/O6TbIHPuiA6QSrlBJhG1jME9N927d8epU6fwyCOPoKioCJWVlZg+fTpSU1P51BIRGeyXk3nIr6hDaw85JvVrK3Y5RGQD7midmzZt2uCtt94ydi1EZGcEQcBXB3SL9s0aGgK5o4PIFRGRLTA43Bw4cOC23x8xYsQdF0NE9mXfhWKkFVbCTeaAxyLai10OEdkIg8PNqFGjbjgmkfw5Rs4npoioua5tkDk1oh0ULtwgk4iMw+A5N1evXm3yKioqQlxcHAYOHIjffvvNFDUSkQ1KyS7H0fQyOEoleHwYt08hIuMxuOdGoVDccGz06NGQyWSIiYlBUlKSUQojItv21QFdr839fdsiUOEicjVEZEsM7rm5FX9/f6SlpRnrckRkwzJLqhF3pgAA8CQX7SMiIzO45+bUqVNNvhYEAfn5+Xj77bfRt29fY9VFRDbs60Pp0ArAXV1ao0uAh9jlEJGNMTjc9O3bFxKJBH/dkmrw4MFYvXq10QojIttUUlWPjX/kAADmjuwocjVEZIsMDjcZGRlNvpZKpWjdujWcnZ2NVhQR2a51RzJRr9aiT7AXIkK9xS6HiGyQweGmfXuuRUFEd6ZGpca66zbIvH4ZCSIiY2n2hOKEhARs3769ybF169YhNDQUfn5+ePLJJ1FfX2/0AonIdvx4PBvlNQ1o7+OK6B4BYpdDRDaq2eFm6dKlOHv2rP7r06dPY/bs2YiKisKCBQvwyy+/YPny5SYpkoisn1qjxaqDumHtOcM7wIEbZBKRiTR7WColJQXLli3Tf71hwwZERERg1apVAIDg4GAsXrwYr7/+utGLJLJnJ7PLse1kHrR/mcRvbYoq65FbXgsfNxkeGhAkdjlEZMOaHW6uXr0Kf39//df79+/HuHHj9F8PHDgQ2dnZxq2OyM5ptAKeXp+MnKu1YpdiNDOGhMDZiRtkEpHpNDvc+Pv7IyMjA8HBwVCpVEhOTsaSJUv036+srISTE/eGITKmAxeLkXO1Fp7OjpgWaf2T+T2dnTBjSIjYZRCRjWt2uBk/fjwWLFiAd955Bz///DNcXV0xfPhw/fdPnTqFjh25ZgWRMa0/lgUAeGhAMF6K7ipyNURE1qHZ4WbZsmV44IEHMHLkSLi7u2Pt2rWQyWT6769evRpjxowxSZFE9ii/ohZ7UosAAFMjgkWuhojIejQ73Pj6+uLAgQOoqKiAu7s7HByajplv3LgR7u7uRi+QyF7FHs+GRitgUKg3wvy4RQERUXMZZVdwAPD25kqjRMai1mgRe1w3Qf+xiHYiV0NEZF2Mtis4ERnPvrRi5FfUoZWrE8b25GJ3RESGYLghskDrE69NJA6C3JGPTRMRGYLhhsjC5JbXYl+abiLxlEEckiIiMhTDDZGFiU3MglYAIjv4oENrTtInIjIUww2RBVFrtIj9o3Ei8WD22hAR3QmGGyILEp9ahEJlPXzdZRjTnROJiYjuBMMNkQW5fkVimSN/PYmI7gT/ehJZiOyyGhy4WAwAmDKIKxITEd0phhsiC7HheBYEARjeyRftfdzELoeIyGox3BBZgAaNFj/+kQMAmMrHv4mIWoThhsgC/H6uEMWV9WjtIUdUd3+xyyEismoMN0QW4NqKxI+EB8HJgb+WREQtwb+iRCLLLKnGwYslkEiARwdySIqIqKUYbohE9sNxXa/NiE6tEeztKnI1RETWj+GGSEQqtRabrk0kjmCvDRGRMTDcEIlo19kClFar4O8pxz1d/cQuh4jIJjDcEIno2orEk8OD4ciJxERERsG/pkQiSS+uQkJ6KaQSYDLXtiEiMhqGGyKR/ND4+PeoLn5o6+UicjVERLaD4YZIBHUNGmxK4orERESmwHBDJIJdZwtwtaYBgQpnjOrSWuxyiIhsCsMNkQi+b5xI/OjAdpxITERkZPyrSmRml4oqkZhRBgepBJMHBotdDhGRzWG4ITKz9ceyAQB3d/VDgMJZ5GqIiGwPww2RGdU1aLA5mSsSExGZEsMNkRntPJ2PitoGtPVywYhOnEhMRGQKDDdEZnRtReIpg4LhIJWIXA0RkW1iuCEyk7SCSvxx5SocpRI8Es6JxEREpsJwQ2Qm649dAQBEdfOHnycnEhMRmQrDDZEZ1Ko02HIiFwAnEhMRmRrDDZEZ/HIqD5V1arTzdsWwMF+xyyEismkMN0RmcG0i8aODgiHlRGIiIpNiuCEysXN5SqRkl8NRKsHDAziRmIjI1BhuiExsfaJuInF0jwC09pCLXA0Rke1juCEyoep6NX4+kQeAE4mJiMyF4YbIhH45mYeqejVCfFwR2cFH7HKIiOwCww2RCa1PvLYicTtOJCYiMhOGGyITOZNbgVM5FZA5SPHQgCCxyyEishsMN0Qm8n3j499jewbAx50TiYmIzIXhhsgEqurV2JbCFYmJiMTAcENkAltTclGt0qBjazdEhHqLXQ4RkV0RPdx8/vnnCAkJgbOzMyIiIpCYmHjLc7ds2YLRo0ejdevW8PT0RGRkJHbt2mXGaon+niAI+P7onxOJJRJOJCYiMidRw01sbCxiYmKwePFiJCcno0+fPoiOjkZRUdFNzz9w4ABGjx6NnTt3IikpCXfddRcmTJiAEydOmLlyols7mVOBc/lKyBw5kZiISAwSQRAEsW4eERGBgQMH4rPPPgMAaLVaBAcHY/78+ViwYEGzrtGjRw9MnjwZixYtuun36+vrUV9fr/9aqVQiODgYFRUV8PT0bHkjiP7i5U0n8eMfOfhHv7b4cHJfscshIrIJSqUSCoWiWZ/fovXcqFQqJCUlISoq6s9ipFJERUUhISGhWdfQarWorKyEt/et5zQsX74cCoVC/woO5t4+ZDrKugb8cjIfACcSExGJRbRwU1JSAo1GA39//ybH/f39UVBQ0Kxr/Pe//0VVVRUeeeSRW56zcOFCVFRU6F/Z2dktqpvodn4+kYvaBg06+bkjvH0rscshIrJLjmIXcKfWr1+PJUuWYOvWrfDz87vleXK5HHI51xgh0xMEAesb17aZGsGJxEREYhEt3Pj6+sLBwQGFhYVNjhcWFiIgIOC2792wYQOeeOIJbNy4scmwFpGYkrPKkVpQCbmjFA/040RiIiKxiDYsJZPJMGDAAMTHx+uPabVaxMfHIzIy8pbv++GHHzBr1iz88MMPuPfee81RKlGzXOu1ua93GyhcnUSuhojIfok6LBUTE4MZM2YgPDwcgwYNwkcffYTq6mrMmjULgG6+TG5uLtatWwdANxQ1Y8YMfPzxx4iIiNDPzXFxcYFCoRCtHUQVNQ3YfioPACcSExGJTdRwM3nyZBQXF2PRokUoKChA3759ERcXp59knJ+fj6ysLP35X331FdRqNZ5++mk8/fTT+uMzZszAN998Y+7yifS2nMhBvVqLrgEe6N/OS+xyiIjsmqjr3IjBkOfkiZpDEASM+fAALhZVYen9PTA9MkTskoiIbI5VrHNDZCv+uHIVF4uq4OLkgEn92opdDhGR3WO4IWqhaxOJJ/QJhKczJxITEYmN4YaoBa5Wq7DjtG5F4sci2otcDRERAQw3RC2yOTkHKrUWPdp4oncQn9gjIrIEDDdEd0gQBKxP5IrERESWhuGG6A4dTS9DenE13GQOuL8vJxITEVkKhhuiO3St12Zi37Zwl1vtNm1ERDaH4YboDpRW1SPuzLWJxFyRmIjIkjDcEN2BTUk5aNAI6B2kQM+2nEhMRGRJGG6IDKTVCvjh2kTiQey1ISKyNAw3RAZKSC9FZmkN3OWOmNCnjdjlEBHRXzDcEBno2orEk/q1gRsnEhMRWRyGGyIDFFfWY9fZAgDA1EFckZiIyBIx3BAZYGNSNtRaAX2DvdC9DXeVJyKyRAw3RM2k1QrYkJgNQLciMRERWSaGG6JmOnSpBFllNfBwdsSE3pxITERkqRhuiJrp2kTiB/q1hYvMQeRqiIjoVhhuiJqhUFmH3ecLAQBTIziRmIjIkjHcEDXDj8ezodEKGNC+FboEeIhdDhER3QbDDdHf0GgFbDium0jMfaSIiCwfww3R3zhwoRi55bVQuDhhfK9AscshIqK/wXBD9De+b5xI/GD/IDg7cSIxEZGlY7ghuo38ilrsSb02kThY5GqIiKg5GG6IbiP2eDa0AjAo1BthfpxITERkDRhuiG5BrdEilhOJiYisDsMN0S3sSytGfkUdWrk6YWzPALHLISKiZmK4IbqF9Ym6icQPDQiC3JETiYmIrAXDDdFN5JbXYl9aEQBgyiAOSRERWROGG6KbiE3MglYAIjv4oENrd7HLISIiAzDcEP2FWqNF7B+6icRTOZGYiMjqMNwQ/UV8ahEKlfXwcZMhugcnEhMRWRuGG6K/uLYi8UPhQZA58leEiMja8C830XWyy2pw8GIxAGDKQA5JERFZI4Ybouv8kJgFQQCGhfkixNdN7HKIiOgOMNwQNWrQaPHjHzkAOJGYiMiaMdwQNdp9rhAlVfXwdZdjdHd/scshIqI7xHBD1Gh940TiyQOD4OTAXw0iImvFv+BEADJLqnHoUgkkEuBRTiQmIrJqDDdEAH44ruu1GdGpNYK9XUWuhoiIWoLhhuyeSq3FJk4kJiKyGQw3ZPd2nS1AabUK/p5y3NPVT+xyiIiohRhuyO7pJxKHB8ORE4mJiKwe/5KTXUsvrkJCeimkEmDyIA5JERHZAoYbsms/JOp6bUZ18UNbLxeRqyEiImNguCG7VdegwaakxonE7LUhIrIZDDdkt+LOFOBqTQMCFc4Y1aW12OUQEZGRMNyQ3fpzRWJOJCYisiX8i0526WJhJRIzy3QTiQcGi10OEREZEcMN2aX1jROJ7+7qj0AFJxITEdkShhuyO3UNGmxunEj8GFckJiKyOQw3ZHd2nMqHsk6Ntl4uGNGZE4mJiGwNww3ZnWtDUo8ODIaDVCJyNUREZGwMN2RX0goqkXTlKhykEjzCicRERDaJ4YbsyvpjVwAAo7v5w9/TWeRqiIjIFBhuyG7UqjTYciIXADCVE4mJiGwWww3ZjV9O5aGyTo123q4YFuYrdjlERGQiDDdkN66tSPzooGBIOZGYiMhmMdyQXTiXp0RKdjkcpRI8PIATiYmIbBnDDdmF9Ym6icTRPQLQ2kMucjVERGRKDDdk86rr1fj5RB4ATiQmIrIHDDdk87adzENVvRohPq6I7OAjdjlERGRiDDdk865NJJ4yqB0nEhMR2QGGG7Jpp3MqcDq3AjIHKR4aECR2OUREZAaih5vPP/8cISEhcHZ2RkREBBITE297/r59+9C/f3/I5XKEhYXhm2++MU+hZJX0E4l7BsDHnROJiYjsgajhJjY2FjExMVi8eDGSk5PRp08fREdHo6io6KbnZ2Rk4N5778Vdd92FlJQUPPfcc3jiiSewa9cuM1dO1qCyrgFbUxonEg/iRGIiInshEQRBEOvmERERGDhwID777DMAgFarRXBwMObPn48FCxbccP4rr7yCHTt24MyZM/pjjz76KMrLyxEXF9eseyqVSigUClRUVMDT09M4DQGg0QrIr6g12vWo5XacysfyX1PRobUb4mNGQiLhfBsiImtlyOe3o5lquoFKpUJSUhIWLlyoPyaVShEVFYWEhISbvichIQFRUVFNjkVHR+O555675X3q6+tRX1+v/1qpVLas8Fsora7HsHf2muTa1DJTB7VjsCEisiOihZuSkhJoNBr4+/s3Oe7v74/U1NSbvqegoOCm5yuVStTW1sLFxeWG9yxfvhxLliwxXuG3IXcUfQoT/UWIjxtXJCYisjOihRtzWbhwIWJiYvRfK5VKBAcb/8POz8MZaW+MM/p1iYiIyDCihRtfX184ODigsLCwyfHCwkIEBATc9D0BAQE3Pd/T0/OmvTYAIJfLIZfzKRkiIiJ7Ido4ikwmw4ABAxAfH68/ptVqER8fj8jIyJu+JzIyssn5ALB79+5bnk9ERET2R9RJIjExMVi1ahXWrl2L8+fP46mnnkJ1dTVmzZoFQDekNH36dP358+bNQ3p6Ol5++WWkpqbiiy++wI8//ojnn39erCYQERGRhRF1zs3kyZNRXFyMRYsWoaCgAH379kVcXJx+0nB+fj6ysrL054eGhmLHjh14/vnn8fHHHyMoKAhff/01oqOjxWoCERERWRhR17kRg6nWuSEiIiLTMeTzm88uExERkU1huCEiIiKbwnBDRERENoXhhoiIiGwKww0RERHZFIYbIiIisikMN0RERGRTGG6IiIjIpjDcEBERkU0RdfsFMVxbkFmpVIpcCRERETXXtc/t5mysYHfhprKyEgAQHBwsciVERERkqMrKSigUitueY3d7S2m1WuTl5cHDwwMSicSo11YqlQgODkZ2drZV71vFdlgWtsOy2Eo7ANtpC9thWUzVDkEQUFlZiTZt2kAqvf2sGrvruZFKpQgKCjLpPTw9Pa36f8xr2A7LwnZYFltpB2A7bWE7LIsp2vF3PTbXcEIxERER2RSGGyIiIrIpDDdGJJfLsXjxYsjlcrFLaRG2w7KwHZbFVtoB2E5b2A7LYgntsLsJxURERGTb2HNDRERENoXhhoiIiGwKww0RERHZFIYbIiIisikMN9dZvnw5Bg4cCA8PD/j5+WHSpElIS0trco4gCFi0aBECAwPh4uKCqKgoXLx4sck5X331FUaNGgVPT09IJBKUl5ffcK+ysjI89thj8PT0hJeXF2bPno2qqiqrakdmZiZmz56N0NBQuLi4oGPHjli8eDFUKpVVtQMAJk6ciHbt2sHZ2RmBgYGYNm0a8vLyjNIOc7flmvr6evTt2xcSiQQpKSlW146QkBBIJJImr7ffftvq2gEAO3bsQEREBFxcXNCqVStMmjTJqtqxb9++G34W117Hjx+3mnYAwIULF3D//ffD19cXnp6eGDZsGPbu3dviNpi7HcnJyRg9ejS8vLzg4+ODJ5980qI+Q8rKyjB//nx06dIFLi4uaNeuHZ599llUVFQ0uY6pPgsZbq6zf/9+PP300zh69Ch2796NhoYGjBkzBtXV1fpz3n33XXzyySdYsWIFjh07Bjc3N0RHR6Ourk5/Tk1NDcaOHYt///vft7zXY489hrNnz2L37t3Yvn07Dhw4gCeffNKq2pGamgqtVouVK1fi7Nmz+PDDD7FixYrbttsS2wEAd911F3788UekpaVh8+bNuHz5Mh566CGjtMPcbbnm5ZdfRps2bYzWBjHasXTpUuTn5+tf8+fPt7p2bN68GdOmTcOsWbNw8uRJHD58GFOnTrWqdgwZMqTJzyE/Px9PPPEEQkNDER4ebjXtAID77rsParUae/bsQVJSEvr06YP77rsPBQUFVtOOvLw8REVFISwsDMeOHUNcXBzOnj2LmTNntrgNxmpHXl4e8vLy8N///hdnzpzBN998g7i4OMyePbvJvUz2WSjQLRUVFQkAhP379wuCIAharVYICAgQ3nvvPf055eXlglwuF3744Ycb3r93714BgHD16tUmx8+dOycAEI4fP64/9uuvvwoSiUTIzc21mnbczLvvviuEhoYarfbrmbMdW7duFSQSiaBSqYxW//VM3ZadO3cKXbt2Fc6ePSsAEE6cOGGKZpi0He3btxc+/PBDk9T9V6ZqR0NDg9C2bVvh66+/Nmn915jrd0SlUgmtW7cWli5datT6rzFVO4qLiwUAwoEDB/THlEqlAEDYvXu31bRj5cqVgp+fn6DRaPTHTp06JQAQLl68aHHtuObHH38UZDKZ0NDQIAiCaT8L2XNzG9e6z7y9vQEAGRkZKCgoQFRUlP4chUKBiIgIJCQkNPu6CQkJ8PLyavIvnqioKEilUhw7dsxI1f/JVO241b2u3cfYzNWOsrIyfP/99xgyZAicnJxaVvQtmLIthYWFmDNnDr799lu4uroar+ibMPXP5O2334aPjw/69euH9957D2q12jiF/4Wp2pGcnIzc3FxIpVL069cPgYGBGDduHM6cOWPcBjQy1+/Itm3bUFpailmzZrWs4FswVTt8fHzQpUsXrFu3DtXV1VCr1Vi5ciX8/PwwYMAA4zYCpmtHfX09ZDJZk80jXVxcAACHDh0yRulNGKsdFRUV8PT0hKOjbltLU34WMtzcglarxXPPPYehQ4eiZ8+eAKDvtvT3929yrr+/v0FdmgUFBfDz82tyzNHREd7e3kbpGr2eKdvxV5cuXcKnn36KuXPn3nnBt2COdrzyyitwc3ODj48PsrKysHXr1pYXfhOmbIsgCJg5cybmzZtnlOGC2zH1z+TZZ5/Fhg0bsHfvXsydOxdvvfUWXn75ZeMUfx1TtiM9PR0A8Prrr+M///kPtm/fjlatWmHUqFEoKyszUgt0zPm7/r///Q/R0dEm2YTYlO2QSCT4/fffceLECXh4eMDZ2RkffPAB4uLi0KpVK+M1AqZtx913342CggK89957UKlUuHr1KhYsWAAAyM/PN1ILdIzVjpKSEixbtqzJkJMpPwsZbm7h6aefxpkzZ7BhwwaxS2kRc7UjNzcXY8eOxcMPP4w5c+YY/frmaMdLL72EEydO4LfffoODgwOmT58OwQQLeJuyLZ9++ikqKyuxcOFCo1/7r0z9M4mJicGoUaPQu3dvzJs3D++//z4+/fRT1NfXG/U+pmyHVqsFALz66qt48MEHMWDAAKxZswYSiQQbN2406r3M9buek5ODXbt23TB3wlhM2Q5BEPD000/Dz88PBw8eRGJiIiZNmoQJEyYYPRSYsh09evTA2rVr8f7778PV1RUBAQEIDQ2Fv79/k94cYzBGO5RKJe699150794dr7/+uvGKuw2Gm5t45plnsH37duzdu7fJv0wCAgIA6Lr9r1dYWKj/XnMEBASgqKioyTG1Wo2ysjKDrvN3TN2Oa/Ly8nDXXXdhyJAh+Oqrr1pW9E2Yqx2+vr7o3LkzRo8ejQ0bNmDnzp04evRoy4r/C1O3Zc+ePUhISIBcLoejoyPCwsIAAOHh4ZgxY4YRWqBjrp/J9SIiIqBWq5GZmdmi61zP1O0IDAwEAHTv3l1/TC6Xo0OHDsjKympJ6U2Y8+exZs0a+Pj4YOLEiXde8C2Y4/dj+/bt2LBhA4YOHYr+/fvjiy++gIuLC9auXWucRsA8P4+pU6eioKAAubm5KC0txeuvv47i4mJ06NCh5Q1oZIx2VFZWYuzYsfDw8MBPP/3UZKjflJ+FDDfXEQQBzzzzDH766Sfs2bMHoaGhTb4fGhqKgIAAxMfH648plUocO3YMkZGRzb5PZGQkysvLkZSUpD+2Z88eaLVaREREWE07AF2PzahRo/T/IjXmvxrM2Y6/uvYvbmP1EpirLZ988glOnjyJlJQUpKSkYOfOnQCA2NhYvPnmm1bTjptJSUmBVCq9oRv7TpirHQMGDIBcLm/yGG1DQwMyMzPRvn17q2nH9fdbs2YNpk+fbtT5aOZqR01NDQDc8HdKKpXqf+dbQozfD39/f7i7uyM2NhbOzs4YPXp0i9oAGK8dSqUSY8aMgUwmw7Zt2+Ds7NzkOib9LGzRdGQb89RTTwkKhULYt2+fkJ+fr3/V1NToz3n77bcFLy8vYevWrcKpU6eE+++/XwgNDRVqa2v15+Tn5wsnTpwQVq1apZ+Zf+LECaG0tFR/ztixY4V+/foJx44dEw4dOiR06tRJmDJlilW1IycnRwgLCxPuueceIScnp8m9rKkdR48eFT799FPhxIkTQmZmphAfHy8MGTJE6Nixo1BXV2dVbfmrjIwMoz4tZa52HDlyRPjwww+FlJQU4fLly8J3330ntG7dWpg+fbpVtUMQBOFf//qX0LZtW2HXrl1CamqqMHv2bMHPz08oKyuzqnYIgiD8/vvvAgDh/PnzLa5djHYUFxcLPj4+wgMPPCCkpKQIaWlpwosvvig4OTkJKSkpVtMOQRCETz/9VEhKShLS0tKEzz77THBxcRE+/vjjFrfBWO2oqKgQIiIihF69egmXLl1qch21Wq2/jqk+CxlurgPgpq81a9boz9FqtcJrr70m+Pv7C3K5XLjnnnuEtLS0JtdZvHjx316ntLRUmDJliuDu7i54enoKs2bNEiorK62qHWvWrLnlvaypHadOnRLuuusuwdvbW5DL5UJISIgwb948IScnxyjtMGdb/srY4cZc7UhKShIiIiIEhUIhODs7C926dRPeeusto4VNc/48VCqV8MILLwh+fn6Ch4eHEBUVJZw5c8bq2iEIgjBlyhRhyJAhRqldrHYcP35cGDNmjODt7S14eHgIgwcPFnbu3Gl17Zg2bZrg7e0tyGQyoXfv3sK6deuM0gZjtePaY+w3e2VkZOjPM9VnoaSxIUREREQ2gXNuiIiIyKYw3BAREZFNYbghIiIim8JwQ0RERDaF4YaIiIhsCsMNERER2RSGGyIiIrIpDDdERERkUxhuiIiIyKYw3BCRRRAEAVFRUYiOjr7he1988QW8vLyQk5MjQmVEZG0YbojIIkgkEqxZswbHjh3DypUr9cczMjLw8ssv49NPP0VQUJBR79nQ0GDU6xGRZWC4ISKLERwcjI8//hgvvvgiMjIyIAgCZs+ejTFjxqBfv34YN24c3N3d4e/vj2nTpqGkpET/3ri4OAwbNgxeXl7w8fHBfffdh8uXL+u/n5mZCYlEgtjYWIwcORLOzs74/vvvceXKFUyYMAGtWrWCm5sbevTogZ07d4rRfCIyEm6cSUQWZ9KkSaioqMADDzyAZcuW4ezZs+jRoweeeOIJTJ8+HbW1tXjllVegVquxZ88eAMDmzZshkUjQu3dvVFVVYdGiRcjMzERKSgqkUikyMzMRGhqKkJAQvP/+++jXrx+cnZ0xZ84cqFQqvP/++3Bzc8O5c+fg6emJESNGiPxfgYjuFMMNEVmcoqIi9OjRA2VlZdi8eTPOnDmDgwcPYteuXfpzcnJyEBwcjLS0NHTu3PmGa5SUlKB169Y4ffo0evbsqQ83H330Ef71r3/pz+vduzcefPBBLF682CxtIyLT47AUEVkcPz8/zJ07F926dcOkSZNw8uRJ7N27F+7u7vpX165dAUA/9HTx4kVMmTIFHTp0gKenJ0JCQgAAWVlZTa4dHh7e5Otnn30Wb7zxBoYOHYrFixfj1KlTpm8gEZkUww0RWSRHR0c4OjoCAKqqqjBhwgSkpKQ0eV28eFE/fDRhwgSUlZVh1apVOHbsGI4dOwYAUKlUTa7r5ubW5OsnnngC6enpmDZtGk6fPo3w8HB8+umnZmghEZmKo9gFEBH9nf79+2Pz5s0ICQnRB57rlZaWIi0tDatWrcLw4cMBAIcOHWr29YODgzFv3jzMmzcPCxcuxKpVqzB//nyj1U9E5sWeGyKyeE8//TTKysowZcoUHD9+HJcvX8auXbswa9YsaDQatGrVCj4+Pvjqq69w6dIl7NmzBzExMc269nPPPYddu3YhIyMDycnJ2Lt3L7p162biFhGRKTHcEJHFa9OmDQ4fPgyNRoMxY8agV69eeO655+Dl5QWpVAqpVIoNGzYgKSkJPXv2xPPPP4/33nuvWdfWaDR4+umn0a1bN4wdOxadO3fGF198YeIWEZEp8WkpIiIisinsuSEiIiKbwnBDRERENoXhhoiIiGwKww0RERHZFIYbIiIisikMN0RERGRTGG6IiIjIpjDcEBERkU1huCEiIiKbwnBDRERENoXhhoiIiGzK/wNzbRSrOAJjX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71600"/>
            <a:ext cx="6978326" cy="5316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64906" y="2421994"/>
            <a:ext cx="407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After 2013, there is significant improvement in success rate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with «DISTINCT» parameter gets unique values of the column like df[x].unique()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7467"/>
            <a:ext cx="7591936" cy="3757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4295273"/>
            <a:ext cx="9745589" cy="18816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describes how many results will be returned from query.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 is similiar to  df.head()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'KSC'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45128"/>
            <a:ext cx="10231278" cy="254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 function within query sums the returned query for PAYLOAD_MASS_KG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5" y="1427501"/>
            <a:ext cx="10362050" cy="2097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48725"/>
            <a:ext cx="10646230" cy="2177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5354053"/>
            <a:ext cx="9745588" cy="822910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Min function returns the minimum value of the specified field. We also filter landing outcome by «Success (drone ship)»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min, we return the earliest success.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83" y="1503947"/>
            <a:ext cx="9180905" cy="2086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4584031"/>
            <a:ext cx="9745589" cy="15929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WHERE Clause we can specify </a:t>
            </a:r>
            <a:r>
              <a:rPr lang="tr-TR" sz="220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our filters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join them by AND operation for filtering.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Drone Ship Landing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with Payload between 4000 and 6000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9" y="1457050"/>
            <a:ext cx="11641145" cy="242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1410512"/>
            <a:ext cx="6910774" cy="501670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5694621"/>
            <a:ext cx="9577136" cy="106354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«as», we can specify column name. Count gathers the count number of the specified column. We can distinguish them by filtering according to the success condition of the outcome.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9444"/>
            <a:ext cx="7211431" cy="3839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23" y="1456080"/>
            <a:ext cx="9368787" cy="50019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61098" y="4884821"/>
            <a:ext cx="10354502" cy="129214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seen , KSC LC-39A seems a very good launch site matching these conditions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97" y="1392497"/>
            <a:ext cx="11869806" cy="257210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0" y="1652339"/>
            <a:ext cx="10774279" cy="355332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52663" y="5717991"/>
            <a:ext cx="11939337" cy="7881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seen, all launch sites are near to ocean for safety reasons. If landing is unsuccessful, it will not harm any people located on residential areas. </a:t>
            </a:r>
            <a:endParaRPr lang="en-US" dirty="0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smtClean="0">
                <a:solidFill>
                  <a:srgbClr val="0B49CB"/>
                </a:solidFill>
                <a:latin typeface="Abadi"/>
              </a:rPr>
              <a:t>Launch sites of SpaceX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203" t="23411" r="20376" b="17884"/>
          <a:stretch/>
        </p:blipFill>
        <p:spPr>
          <a:xfrm>
            <a:off x="1281353" y="1320360"/>
            <a:ext cx="8873300" cy="384944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85789" y="6244389"/>
            <a:ext cx="9745589" cy="6136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Red shows unsuccessful and green shows successful results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smtClean="0">
                <a:solidFill>
                  <a:srgbClr val="0B49CB"/>
                </a:solidFill>
                <a:latin typeface="Abadi"/>
              </a:rPr>
              <a:t>Outcomes from SLC-40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16" y="1333770"/>
            <a:ext cx="7283432" cy="489262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05317" y="6025573"/>
            <a:ext cx="8597827" cy="7035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is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1.34km away from coastal side.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smtClean="0">
                <a:solidFill>
                  <a:srgbClr val="0B49CB"/>
                </a:solidFill>
                <a:latin typeface="Abadi"/>
              </a:rPr>
              <a:t>Distance from coastal 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05" y="1287015"/>
            <a:ext cx="8379074" cy="463252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6" y="2521403"/>
            <a:ext cx="9099703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in its webpage, with a cost of 62M $ but competitors with a cost of 165M$/each.Success is because of reusable first stage module.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task is to predict if the future first stage of the SpaceX Falcon9 rocket will land successfully or not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132346" y="6106673"/>
            <a:ext cx="11325625" cy="6410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seen, logistic regression,support vector machines and KNN both perform the same.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2" y="1365580"/>
            <a:ext cx="5715798" cy="438211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421105" y="5890719"/>
            <a:ext cx="9826866" cy="6713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is very accurate on landed outcomes.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17" y="1345785"/>
            <a:ext cx="5201376" cy="428684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85249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SVM,KNN and Logistic Regression models are best performing models for this data 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seen, success rate of SpaceX is increasing continuously which may mean we can expect better success rates in future.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GEO,HEO,SSO, and ES L1 orbits have the best success rate. 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are near to ocean.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over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 over 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data for ML and data cleaning,new field generation for ML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Reg., KNN, SVM and DecisionTree were performed to find the best predictor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337749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from SpaceX API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gives many useful info about launches with rocket used,payload,launch specs, Landing specs and outcome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 endpoints, or URL starts 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«https://api.spacexdata.com/v4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/»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webscraping, BeautifulSoup was used to scrape wikipedia.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 flow is illustrated at right.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760" y="1909550"/>
            <a:ext cx="4610743" cy="3038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14772" y="5675376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preparation is explained on right side.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hlinkClick r:id="rId3"/>
              </a:rPr>
              <a:t>https://github.com/cuneytharp/testrepo/blob/main/jupyter-labs-spacex-data-collection-api.ipynb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795" y="1588595"/>
            <a:ext cx="4867954" cy="7430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0795" y="1196501"/>
            <a:ext cx="451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Request for connection to API and DF creation</a:t>
            </a:r>
            <a:endParaRPr lang="tr-T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48766"/>
          <a:stretch/>
        </p:blipFill>
        <p:spPr>
          <a:xfrm>
            <a:off x="6280795" y="2301990"/>
            <a:ext cx="5430008" cy="2147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795" y="2788898"/>
            <a:ext cx="4439270" cy="28864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0795" y="2419566"/>
            <a:ext cx="3204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Dataset construction dictionary</a:t>
            </a:r>
            <a:endParaRPr lang="tr-TR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795" y="5837980"/>
            <a:ext cx="3877216" cy="219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09459" y="5572012"/>
            <a:ext cx="534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Filtering Falcon-9 data and filling nan values with mean</a:t>
            </a:r>
            <a:endParaRPr lang="tr-T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795" y="6072908"/>
            <a:ext cx="5649113" cy="743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from Wiki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https://github.com/cuneytharp/testrepo/blob/main/jupyter-labs-webscraping.ipynb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7075" y="1607622"/>
            <a:ext cx="4338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r-TR" dirty="0" smtClean="0"/>
              <a:t>Request and get response from HTML</a:t>
            </a:r>
          </a:p>
          <a:p>
            <a:pPr marL="342900" indent="-342900">
              <a:buAutoNum type="arabicPeriod"/>
            </a:pPr>
            <a:r>
              <a:rPr lang="tr-TR" dirty="0" smtClean="0"/>
              <a:t>Create BeautifulSoup object</a:t>
            </a:r>
          </a:p>
          <a:p>
            <a:pPr marL="342900" indent="-342900">
              <a:buAutoNum type="arabicPeriod"/>
            </a:pPr>
            <a:r>
              <a:rPr lang="tr-TR" dirty="0" smtClean="0"/>
              <a:t>Find Tables</a:t>
            </a:r>
          </a:p>
          <a:p>
            <a:pPr marL="342900" indent="-342900">
              <a:buAutoNum type="arabicPeriod"/>
            </a:pPr>
            <a:r>
              <a:rPr lang="tr-TR" dirty="0" smtClean="0"/>
              <a:t>Get column names</a:t>
            </a:r>
          </a:p>
          <a:p>
            <a:pPr marL="342900" indent="-342900">
              <a:buAutoNum type="arabicPeriod"/>
            </a:pPr>
            <a:r>
              <a:rPr lang="tr-TR" dirty="0" smtClean="0"/>
              <a:t>Create an empty dictionary</a:t>
            </a:r>
          </a:p>
          <a:p>
            <a:pPr marL="342900" indent="-342900">
              <a:buAutoNum type="arabicPeriod"/>
            </a:pPr>
            <a:r>
              <a:rPr lang="tr-TR" dirty="0" smtClean="0"/>
              <a:t>Append data to dictionary</a:t>
            </a:r>
          </a:p>
          <a:p>
            <a:pPr marL="342900" indent="-342900">
              <a:buAutoNum type="arabicPeriod"/>
            </a:pPr>
            <a:r>
              <a:rPr lang="tr-TR" dirty="0" smtClean="0"/>
              <a:t>Create df from dictionary </a:t>
            </a:r>
          </a:p>
          <a:p>
            <a:pPr marL="342900" indent="-342900">
              <a:buAutoNum type="arabicPeriod"/>
            </a:pPr>
            <a:r>
              <a:rPr lang="tr-TR" dirty="0" smtClean="0"/>
              <a:t>DF to .CSV</a:t>
            </a:r>
            <a:endParaRPr lang="tr-TR" dirty="0"/>
          </a:p>
          <a:p>
            <a:pPr marL="342900" indent="-342900">
              <a:buFontTx/>
              <a:buAutoNum type="arabicPeriod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1416</Words>
  <Application>Microsoft Office PowerPoint</Application>
  <PresentationFormat>Widescreen</PresentationFormat>
  <Paragraphs>271</Paragraphs>
  <Slides>46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Pcc1234567891@hotmail.com</cp:lastModifiedBy>
  <cp:revision>250</cp:revision>
  <dcterms:created xsi:type="dcterms:W3CDTF">2021-04-29T18:58:00Z</dcterms:created>
  <dcterms:modified xsi:type="dcterms:W3CDTF">2023-11-20T13:05:31Z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